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897" r:id="rId2"/>
    <p:sldId id="3903" r:id="rId3"/>
    <p:sldId id="3904" r:id="rId4"/>
    <p:sldId id="3912" r:id="rId5"/>
    <p:sldId id="3906" r:id="rId6"/>
    <p:sldId id="3907" r:id="rId7"/>
    <p:sldId id="3908" r:id="rId8"/>
    <p:sldId id="3909" r:id="rId9"/>
    <p:sldId id="3910" r:id="rId10"/>
    <p:sldId id="3885" r:id="rId11"/>
    <p:sldId id="792" r:id="rId12"/>
    <p:sldId id="391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7821C-C7C8-4689-B51F-1A0279E59031}" type="datetimeFigureOut">
              <a:rPr lang="en-PH" smtClean="0"/>
              <a:t>15/08/2019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382E-5C19-4759-80E1-5B304A3AB402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6916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FE3AFBE-3212-4940-8F1F-B17CD013552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2905932" y="11249290"/>
            <a:ext cx="223247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01" tIns="42350" rIns="84701" bIns="42350" anchor="b"/>
          <a:lstStyle>
            <a:lvl1pPr defTabSz="8763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63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63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63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63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63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446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D91FD6-5484-4A63-BB0B-4340E1EBB959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4466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CD3B850-2A0F-413E-A8A8-158C93C2C9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76263" y="876300"/>
            <a:ext cx="6238876" cy="44577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493BCA5-866E-4F47-9304-BFCF5B052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136" y="5622629"/>
            <a:ext cx="3741662" cy="53361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01" tIns="42350" rIns="84701" bIns="42350"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6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25" indent="0" algn="ctr">
              <a:buNone/>
              <a:defRPr/>
            </a:lvl2pPr>
            <a:lvl3pPr marL="844048" indent="0" algn="ctr">
              <a:buNone/>
              <a:defRPr/>
            </a:lvl3pPr>
            <a:lvl4pPr marL="1266073" indent="0" algn="ctr">
              <a:buNone/>
              <a:defRPr/>
            </a:lvl4pPr>
            <a:lvl5pPr marL="1688097" indent="0" algn="ctr">
              <a:buNone/>
              <a:defRPr/>
            </a:lvl5pPr>
            <a:lvl6pPr marL="2110121" indent="0" algn="ctr">
              <a:buNone/>
              <a:defRPr/>
            </a:lvl6pPr>
            <a:lvl7pPr marL="2532145" indent="0" algn="ctr">
              <a:buNone/>
              <a:defRPr/>
            </a:lvl7pPr>
            <a:lvl8pPr marL="2954170" indent="0" algn="ctr">
              <a:buNone/>
              <a:defRPr/>
            </a:lvl8pPr>
            <a:lvl9pPr marL="33761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282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1123" y="163513"/>
            <a:ext cx="2067658" cy="596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5220" y="163513"/>
            <a:ext cx="6065226" cy="596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49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>
            <a:extLst>
              <a:ext uri="{FF2B5EF4-FFF2-40B4-BE49-F238E27FC236}">
                <a16:creationId xmlns:a16="http://schemas.microsoft.com/office/drawing/2014/main" id="{93D87868-71C6-497D-B579-7810EE0B0562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0"/>
          <a:ext cx="14653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4" name="Rectangle 2" hidden="1">
                        <a:extLst>
                          <a:ext uri="{FF2B5EF4-FFF2-40B4-BE49-F238E27FC236}">
                            <a16:creationId xmlns:a16="http://schemas.microsoft.com/office/drawing/2014/main" id="{93D87868-71C6-497D-B579-7810EE0B056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0"/>
                        <a:ext cx="146539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F400CEB0-3D12-4E96-9E5B-1BD104C78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8798" y="6673850"/>
            <a:ext cx="177311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BCAFB15C-420C-4CFB-BE61-57BA67E8BDB3}" type="slidenum">
              <a:rPr lang="en-US" altLang="en-US" sz="830" smtClean="0"/>
              <a:pPr algn="r" eaLnBrk="1" hangingPunct="1">
                <a:defRPr/>
              </a:pPr>
              <a:t>‹#›</a:t>
            </a:fld>
            <a:endParaRPr lang="en-US" altLang="en-US" sz="830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68396599-E22B-48B2-9206-20BB89FDE3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003300"/>
            <a:ext cx="9144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25400" dir="5400000" algn="ctr" rotWithShape="0">
              <a:srgbClr val="F6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62"/>
          </a:p>
        </p:txBody>
      </p:sp>
      <p:pic>
        <p:nvPicPr>
          <p:cNvPr id="7" name="Picture 7" descr="img_LogoColor_Ing">
            <a:extLst>
              <a:ext uri="{FF2B5EF4-FFF2-40B4-BE49-F238E27FC236}">
                <a16:creationId xmlns:a16="http://schemas.microsoft.com/office/drawing/2014/main" id="{FA1B1B69-F7B1-45A7-B4BA-3680B712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489" y="6561138"/>
            <a:ext cx="79716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32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2"/>
            <a:ext cx="7772400" cy="1362075"/>
          </a:xfrm>
        </p:spPr>
        <p:txBody>
          <a:bodyPr anchor="t"/>
          <a:lstStyle>
            <a:lvl1pPr algn="l">
              <a:defRPr sz="369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25" indent="0">
              <a:buNone/>
              <a:defRPr sz="1662"/>
            </a:lvl2pPr>
            <a:lvl3pPr marL="844048" indent="0">
              <a:buNone/>
              <a:defRPr sz="1477"/>
            </a:lvl3pPr>
            <a:lvl4pPr marL="1266073" indent="0">
              <a:buNone/>
              <a:defRPr sz="1292"/>
            </a:lvl4pPr>
            <a:lvl5pPr marL="1688097" indent="0">
              <a:buNone/>
              <a:defRPr sz="1292"/>
            </a:lvl5pPr>
            <a:lvl6pPr marL="2110121" indent="0">
              <a:buNone/>
              <a:defRPr sz="1292"/>
            </a:lvl6pPr>
            <a:lvl7pPr marL="2532145" indent="0">
              <a:buNone/>
              <a:defRPr sz="1292"/>
            </a:lvl7pPr>
            <a:lvl8pPr marL="2954170" indent="0">
              <a:buNone/>
              <a:defRPr sz="1292"/>
            </a:lvl8pPr>
            <a:lvl9pPr marL="3376194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8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>
            <a:extLst>
              <a:ext uri="{FF2B5EF4-FFF2-40B4-BE49-F238E27FC236}">
                <a16:creationId xmlns:a16="http://schemas.microsoft.com/office/drawing/2014/main" id="{074A981C-5860-4156-9BA5-84B3FCF803F1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0"/>
          <a:ext cx="14653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5" name="Rectangle 2" hidden="1">
                        <a:extLst>
                          <a:ext uri="{FF2B5EF4-FFF2-40B4-BE49-F238E27FC236}">
                            <a16:creationId xmlns:a16="http://schemas.microsoft.com/office/drawing/2014/main" id="{074A981C-5860-4156-9BA5-84B3FCF803F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0"/>
                        <a:ext cx="146539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>
            <a:extLst>
              <a:ext uri="{FF2B5EF4-FFF2-40B4-BE49-F238E27FC236}">
                <a16:creationId xmlns:a16="http://schemas.microsoft.com/office/drawing/2014/main" id="{B7B1B7C0-7D06-4099-8883-593C45746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8798" y="6673850"/>
            <a:ext cx="177311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C4A2D08-84EC-4436-9186-97EE90EB5A05}" type="slidenum">
              <a:rPr lang="en-US" altLang="en-US" sz="830" smtClean="0"/>
              <a:pPr algn="r" eaLnBrk="1" hangingPunct="1">
                <a:defRPr/>
              </a:pPr>
              <a:t>‹#›</a:t>
            </a:fld>
            <a:endParaRPr lang="en-US" altLang="en-US" sz="830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56CFBF59-7E24-4960-83E7-ADC1C4ED60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003300"/>
            <a:ext cx="9144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25400" dir="5400000" algn="ctr" rotWithShape="0">
              <a:srgbClr val="F6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62"/>
          </a:p>
        </p:txBody>
      </p:sp>
      <p:pic>
        <p:nvPicPr>
          <p:cNvPr id="8" name="Picture 10" descr="img_LogoColor_Ing">
            <a:extLst>
              <a:ext uri="{FF2B5EF4-FFF2-40B4-BE49-F238E27FC236}">
                <a16:creationId xmlns:a16="http://schemas.microsoft.com/office/drawing/2014/main" id="{2EBB6BD4-C275-487A-96CE-3C19E3CE5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489" y="6561138"/>
            <a:ext cx="79716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44462" cy="4525963"/>
          </a:xfrm>
        </p:spPr>
        <p:txBody>
          <a:bodyPr/>
          <a:lstStyle>
            <a:lvl1pPr>
              <a:defRPr sz="2584"/>
            </a:lvl1pPr>
            <a:lvl2pPr>
              <a:defRPr sz="2216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9" y="1600202"/>
            <a:ext cx="4044462" cy="4525963"/>
          </a:xfrm>
        </p:spPr>
        <p:txBody>
          <a:bodyPr/>
          <a:lstStyle>
            <a:lvl1pPr>
              <a:defRPr sz="2584"/>
            </a:lvl1pPr>
            <a:lvl2pPr>
              <a:defRPr sz="2216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13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25" indent="0">
              <a:buNone/>
              <a:defRPr sz="1846" b="1"/>
            </a:lvl2pPr>
            <a:lvl3pPr marL="844048" indent="0">
              <a:buNone/>
              <a:defRPr sz="1662" b="1"/>
            </a:lvl3pPr>
            <a:lvl4pPr marL="1266073" indent="0">
              <a:buNone/>
              <a:defRPr sz="1477" b="1"/>
            </a:lvl4pPr>
            <a:lvl5pPr marL="1688097" indent="0">
              <a:buNone/>
              <a:defRPr sz="1477" b="1"/>
            </a:lvl5pPr>
            <a:lvl6pPr marL="2110121" indent="0">
              <a:buNone/>
              <a:defRPr sz="1477" b="1"/>
            </a:lvl6pPr>
            <a:lvl7pPr marL="2532145" indent="0">
              <a:buNone/>
              <a:defRPr sz="1477" b="1"/>
            </a:lvl7pPr>
            <a:lvl8pPr marL="2954170" indent="0">
              <a:buNone/>
              <a:defRPr sz="1477" b="1"/>
            </a:lvl8pPr>
            <a:lvl9pPr marL="3376194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6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25" indent="0">
              <a:buNone/>
              <a:defRPr sz="1846" b="1"/>
            </a:lvl2pPr>
            <a:lvl3pPr marL="844048" indent="0">
              <a:buNone/>
              <a:defRPr sz="1662" b="1"/>
            </a:lvl3pPr>
            <a:lvl4pPr marL="1266073" indent="0">
              <a:buNone/>
              <a:defRPr sz="1477" b="1"/>
            </a:lvl4pPr>
            <a:lvl5pPr marL="1688097" indent="0">
              <a:buNone/>
              <a:defRPr sz="1477" b="1"/>
            </a:lvl5pPr>
            <a:lvl6pPr marL="2110121" indent="0">
              <a:buNone/>
              <a:defRPr sz="1477" b="1"/>
            </a:lvl6pPr>
            <a:lvl7pPr marL="2532145" indent="0">
              <a:buNone/>
              <a:defRPr sz="1477" b="1"/>
            </a:lvl7pPr>
            <a:lvl8pPr marL="2954170" indent="0">
              <a:buNone/>
              <a:defRPr sz="1477" b="1"/>
            </a:lvl8pPr>
            <a:lvl9pPr marL="3376194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6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7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89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>
            <a:extLst>
              <a:ext uri="{FF2B5EF4-FFF2-40B4-BE49-F238E27FC236}">
                <a16:creationId xmlns:a16="http://schemas.microsoft.com/office/drawing/2014/main" id="{3ECF51DC-E9CB-469F-9756-D1CDE395DF1C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0"/>
          <a:ext cx="14653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2" name="Rectangle 2" hidden="1">
                        <a:extLst>
                          <a:ext uri="{FF2B5EF4-FFF2-40B4-BE49-F238E27FC236}">
                            <a16:creationId xmlns:a16="http://schemas.microsoft.com/office/drawing/2014/main" id="{3ECF51DC-E9CB-469F-9756-D1CDE395DF1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0"/>
                        <a:ext cx="146539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>
            <a:extLst>
              <a:ext uri="{FF2B5EF4-FFF2-40B4-BE49-F238E27FC236}">
                <a16:creationId xmlns:a16="http://schemas.microsoft.com/office/drawing/2014/main" id="{093910C9-29EF-43A2-BFBD-39ECFEE46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8798" y="6673850"/>
            <a:ext cx="177311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914D8EB-13A2-42A7-A0F5-080DE8E96D61}" type="slidenum">
              <a:rPr lang="en-US" altLang="en-US" sz="830" smtClean="0"/>
              <a:pPr algn="r" eaLnBrk="1" hangingPunct="1">
                <a:defRPr/>
              </a:pPr>
              <a:t>‹#›</a:t>
            </a:fld>
            <a:endParaRPr lang="en-US" altLang="en-US" sz="830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144588F5-54D0-44E6-B40B-6EC563C0DD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003300"/>
            <a:ext cx="9144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25400" dir="5400000" algn="ctr" rotWithShape="0">
              <a:srgbClr val="F6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62"/>
          </a:p>
        </p:txBody>
      </p:sp>
      <p:pic>
        <p:nvPicPr>
          <p:cNvPr id="5" name="Picture 7" descr="img_LogoColor_Ing">
            <a:extLst>
              <a:ext uri="{FF2B5EF4-FFF2-40B4-BE49-F238E27FC236}">
                <a16:creationId xmlns:a16="http://schemas.microsoft.com/office/drawing/2014/main" id="{FF1D0FEE-65E4-4759-8688-61479627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489" y="6561138"/>
            <a:ext cx="79716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06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1" cy="5853113"/>
          </a:xfrm>
        </p:spPr>
        <p:txBody>
          <a:bodyPr/>
          <a:lstStyle>
            <a:lvl1pPr>
              <a:defRPr sz="2954"/>
            </a:lvl1pPr>
            <a:lvl2pPr>
              <a:defRPr sz="2584"/>
            </a:lvl2pPr>
            <a:lvl3pPr>
              <a:defRPr sz="2216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25" indent="0">
              <a:buNone/>
              <a:defRPr sz="1107"/>
            </a:lvl2pPr>
            <a:lvl3pPr marL="844048" indent="0">
              <a:buNone/>
              <a:defRPr sz="923"/>
            </a:lvl3pPr>
            <a:lvl4pPr marL="1266073" indent="0">
              <a:buNone/>
              <a:defRPr sz="830"/>
            </a:lvl4pPr>
            <a:lvl5pPr marL="1688097" indent="0">
              <a:buNone/>
              <a:defRPr sz="830"/>
            </a:lvl5pPr>
            <a:lvl6pPr marL="2110121" indent="0">
              <a:buNone/>
              <a:defRPr sz="830"/>
            </a:lvl6pPr>
            <a:lvl7pPr marL="2532145" indent="0">
              <a:buNone/>
              <a:defRPr sz="830"/>
            </a:lvl7pPr>
            <a:lvl8pPr marL="2954170" indent="0">
              <a:buNone/>
              <a:defRPr sz="830"/>
            </a:lvl8pPr>
            <a:lvl9pPr marL="3376194" indent="0">
              <a:buNone/>
              <a:defRPr sz="8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91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25" indent="0">
              <a:buNone/>
              <a:defRPr sz="2584"/>
            </a:lvl2pPr>
            <a:lvl3pPr marL="844048" indent="0">
              <a:buNone/>
              <a:defRPr sz="2216"/>
            </a:lvl3pPr>
            <a:lvl4pPr marL="1266073" indent="0">
              <a:buNone/>
              <a:defRPr sz="1846"/>
            </a:lvl4pPr>
            <a:lvl5pPr marL="1688097" indent="0">
              <a:buNone/>
              <a:defRPr sz="1846"/>
            </a:lvl5pPr>
            <a:lvl6pPr marL="2110121" indent="0">
              <a:buNone/>
              <a:defRPr sz="1846"/>
            </a:lvl6pPr>
            <a:lvl7pPr marL="2532145" indent="0">
              <a:buNone/>
              <a:defRPr sz="1846"/>
            </a:lvl7pPr>
            <a:lvl8pPr marL="2954170" indent="0">
              <a:buNone/>
              <a:defRPr sz="1846"/>
            </a:lvl8pPr>
            <a:lvl9pPr marL="3376194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25" indent="0">
              <a:buNone/>
              <a:defRPr sz="1107"/>
            </a:lvl2pPr>
            <a:lvl3pPr marL="844048" indent="0">
              <a:buNone/>
              <a:defRPr sz="923"/>
            </a:lvl3pPr>
            <a:lvl4pPr marL="1266073" indent="0">
              <a:buNone/>
              <a:defRPr sz="830"/>
            </a:lvl4pPr>
            <a:lvl5pPr marL="1688097" indent="0">
              <a:buNone/>
              <a:defRPr sz="830"/>
            </a:lvl5pPr>
            <a:lvl6pPr marL="2110121" indent="0">
              <a:buNone/>
              <a:defRPr sz="830"/>
            </a:lvl6pPr>
            <a:lvl7pPr marL="2532145" indent="0">
              <a:buNone/>
              <a:defRPr sz="830"/>
            </a:lvl7pPr>
            <a:lvl8pPr marL="2954170" indent="0">
              <a:buNone/>
              <a:defRPr sz="830"/>
            </a:lvl8pPr>
            <a:lvl9pPr marL="3376194" indent="0">
              <a:buNone/>
              <a:defRPr sz="83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6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2" hidden="1">
            <a:extLst>
              <a:ext uri="{FF2B5EF4-FFF2-40B4-BE49-F238E27FC236}">
                <a16:creationId xmlns:a16="http://schemas.microsoft.com/office/drawing/2014/main" id="{80E20768-0579-4830-98A0-9A018702F4F8}"/>
              </a:ext>
            </a:extLst>
          </p:cNvPr>
          <p:cNvGraphicFramePr>
            <a:graphicFrameLocks/>
          </p:cNvGraphicFramePr>
          <p:nvPr>
            <p:custDataLst>
              <p:tags r:id="rId14"/>
            </p:custDataLst>
            <p:extLst/>
          </p:nvPr>
        </p:nvGraphicFramePr>
        <p:xfrm>
          <a:off x="1466" y="0"/>
          <a:ext cx="146539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9218" name="Rectangle 2" hidden="1">
                        <a:extLst>
                          <a:ext uri="{FF2B5EF4-FFF2-40B4-BE49-F238E27FC236}">
                            <a16:creationId xmlns:a16="http://schemas.microsoft.com/office/drawing/2014/main" id="{80E20768-0579-4830-98A0-9A018702F4F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0"/>
                        <a:ext cx="146539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>
            <a:extLst>
              <a:ext uri="{FF2B5EF4-FFF2-40B4-BE49-F238E27FC236}">
                <a16:creationId xmlns:a16="http://schemas.microsoft.com/office/drawing/2014/main" id="{A19A8DF3-0771-474B-8E13-A0C9B083C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5220" y="163513"/>
            <a:ext cx="827356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endParaRPr lang="es-ES" altLang="en-US"/>
          </a:p>
        </p:txBody>
      </p:sp>
      <p:sp>
        <p:nvSpPr>
          <p:cNvPr id="2286596" name="Text Box 4">
            <a:extLst>
              <a:ext uri="{FF2B5EF4-FFF2-40B4-BE49-F238E27FC236}">
                <a16:creationId xmlns:a16="http://schemas.microsoft.com/office/drawing/2014/main" id="{B2405239-92F6-4444-BCF0-5EB0332AB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8798" y="6673850"/>
            <a:ext cx="177311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D813779-ACC5-463A-B91B-05E9E3A02A0D}" type="slidenum">
              <a:rPr lang="en-US" altLang="en-US" sz="830" smtClean="0"/>
              <a:pPr algn="r" eaLnBrk="1" hangingPunct="1">
                <a:defRPr/>
              </a:pPr>
              <a:t>‹#›</a:t>
            </a:fld>
            <a:endParaRPr lang="en-US" altLang="en-US" sz="830"/>
          </a:p>
        </p:txBody>
      </p:sp>
      <p:sp>
        <p:nvSpPr>
          <p:cNvPr id="9221" name="Line 5">
            <a:extLst>
              <a:ext uri="{FF2B5EF4-FFF2-40B4-BE49-F238E27FC236}">
                <a16:creationId xmlns:a16="http://schemas.microsoft.com/office/drawing/2014/main" id="{1B0ABD07-5C48-4ABB-B9C6-87E8F5E66B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003300"/>
            <a:ext cx="91440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>
            <a:outerShdw dist="25400" dir="5400000" algn="ctr" rotWithShape="0">
              <a:srgbClr val="F6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62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940707C-864C-4B60-BC91-BDAFBE6E8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9223" name="Picture 7" descr="img_LogoColor_Ing">
            <a:extLst>
              <a:ext uri="{FF2B5EF4-FFF2-40B4-BE49-F238E27FC236}">
                <a16:creationId xmlns:a16="http://schemas.microsoft.com/office/drawing/2014/main" id="{8470BD59-929E-4A3D-917C-824D3C83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489" y="6561138"/>
            <a:ext cx="79716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1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22025" algn="l" rtl="0" fontAlgn="base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844048" algn="l" rtl="0" fontAlgn="base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266073" algn="l" rtl="0" fontAlgn="base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688097" algn="l" rtl="0" fontAlgn="base">
        <a:spcBef>
          <a:spcPct val="0"/>
        </a:spcBef>
        <a:spcAft>
          <a:spcPct val="0"/>
        </a:spcAft>
        <a:defRPr sz="1846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16518" indent="-316518" algn="l" rtl="0" eaLnBrk="0" fontAlgn="base" hangingPunct="0">
        <a:spcBef>
          <a:spcPct val="20000"/>
        </a:spcBef>
        <a:spcAft>
          <a:spcPct val="0"/>
        </a:spcAft>
        <a:buChar char="•"/>
        <a:defRPr sz="1477" b="1">
          <a:solidFill>
            <a:schemeClr val="tx1"/>
          </a:solidFill>
          <a:latin typeface="+mn-lt"/>
          <a:ea typeface="+mn-ea"/>
          <a:cs typeface="+mn-cs"/>
        </a:defRPr>
      </a:lvl1pPr>
      <a:lvl2pPr marL="422025" indent="-21101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77">
          <a:solidFill>
            <a:schemeClr val="tx1"/>
          </a:solidFill>
          <a:latin typeface="+mn-lt"/>
          <a:cs typeface="+mn-cs"/>
        </a:defRPr>
      </a:lvl2pPr>
      <a:lvl3pPr marL="844048" indent="-21101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77">
          <a:solidFill>
            <a:schemeClr val="tx1"/>
          </a:solidFill>
          <a:latin typeface="+mn-lt"/>
          <a:cs typeface="+mn-cs"/>
        </a:defRPr>
      </a:lvl3pPr>
      <a:lvl4pPr marL="1270469" indent="-21540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77">
          <a:solidFill>
            <a:schemeClr val="tx1"/>
          </a:solidFill>
          <a:latin typeface="+mn-lt"/>
          <a:cs typeface="+mn-cs"/>
        </a:defRPr>
      </a:lvl4pPr>
      <a:lvl5pPr marL="1897644" indent="-20954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477">
          <a:solidFill>
            <a:schemeClr val="tx1"/>
          </a:solidFill>
          <a:latin typeface="+mn-lt"/>
          <a:cs typeface="+mn-cs"/>
        </a:defRPr>
      </a:lvl5pPr>
      <a:lvl6pPr marL="2319669" indent="-209547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77">
          <a:solidFill>
            <a:schemeClr val="tx1"/>
          </a:solidFill>
          <a:latin typeface="+mn-lt"/>
          <a:cs typeface="+mn-cs"/>
        </a:defRPr>
      </a:lvl6pPr>
      <a:lvl7pPr marL="2741692" indent="-209547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77">
          <a:solidFill>
            <a:schemeClr val="tx1"/>
          </a:solidFill>
          <a:latin typeface="+mn-lt"/>
          <a:cs typeface="+mn-cs"/>
        </a:defRPr>
      </a:lvl7pPr>
      <a:lvl8pPr marL="3163717" indent="-209547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77">
          <a:solidFill>
            <a:schemeClr val="tx1"/>
          </a:solidFill>
          <a:latin typeface="+mn-lt"/>
          <a:cs typeface="+mn-cs"/>
        </a:defRPr>
      </a:lvl8pPr>
      <a:lvl9pPr marL="3585741" indent="-209547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47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4404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25" algn="l" defTabSz="84404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48" algn="l" defTabSz="84404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073" algn="l" defTabSz="84404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097" algn="l" defTabSz="84404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21" algn="l" defTabSz="84404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145" algn="l" defTabSz="84404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170" algn="l" defTabSz="84404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194" algn="l" defTabSz="84404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003D73-C04D-4EB6-8BAD-332B44FA03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12" y="165338"/>
          <a:ext cx="1512" cy="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003D73-C04D-4EB6-8BAD-332B44FA03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2" y="165338"/>
                        <a:ext cx="1512" cy="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7D40E294-F5EE-4D3F-8966-4268023F64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163826"/>
            <a:ext cx="151165" cy="151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70692">
              <a:spcBef>
                <a:spcPct val="0"/>
              </a:spcBef>
              <a:spcAft>
                <a:spcPct val="0"/>
              </a:spcAft>
            </a:pPr>
            <a:endParaRPr lang="en-US" sz="4571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8F778C-8CC5-4E13-8296-A5C41E901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571" dirty="0">
                <a:solidFill>
                  <a:srgbClr val="002060"/>
                </a:solidFill>
              </a:rPr>
              <a:t>LEGAL DEPARTMENT</a:t>
            </a:r>
            <a:endParaRPr lang="en-US" sz="419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64B83-61F1-4FB6-90A5-75FA98072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11697"/>
            <a:ext cx="6400801" cy="744393"/>
          </a:xfrm>
        </p:spPr>
        <p:txBody>
          <a:bodyPr/>
          <a:lstStyle/>
          <a:p>
            <a:r>
              <a:rPr lang="en-US" sz="1714" dirty="0">
                <a:solidFill>
                  <a:srgbClr val="002060"/>
                </a:solidFill>
              </a:rPr>
              <a:t>CEMEX HOLDINGS PHILIPPINES, INC. </a:t>
            </a:r>
          </a:p>
          <a:p>
            <a:endParaRPr lang="en-US" sz="1714" b="0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1714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1904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1904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1904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2666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1904" b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48C1C1-E90B-47A3-B695-7D6B1E3FBB08}"/>
              </a:ext>
            </a:extLst>
          </p:cNvPr>
          <p:cNvSpPr txBox="1"/>
          <p:nvPr/>
        </p:nvSpPr>
        <p:spPr>
          <a:xfrm>
            <a:off x="247650" y="329460"/>
            <a:ext cx="1685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b="1" dirty="0">
                <a:solidFill>
                  <a:srgbClr val="002060"/>
                </a:solidFill>
              </a:rPr>
              <a:t>Annex A</a:t>
            </a:r>
          </a:p>
        </p:txBody>
      </p:sp>
    </p:spTree>
    <p:extLst>
      <p:ext uri="{BB962C8B-B14F-4D97-AF65-F5344CB8AC3E}">
        <p14:creationId xmlns:p14="http://schemas.microsoft.com/office/powerpoint/2010/main" val="29694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" name="TextBox 379">
            <a:extLst>
              <a:ext uri="{FF2B5EF4-FFF2-40B4-BE49-F238E27FC236}">
                <a16:creationId xmlns:a16="http://schemas.microsoft.com/office/drawing/2014/main" id="{1EEEB3E3-D115-414F-8418-EC34AD39668D}"/>
              </a:ext>
            </a:extLst>
          </p:cNvPr>
          <p:cNvSpPr txBox="1"/>
          <p:nvPr/>
        </p:nvSpPr>
        <p:spPr>
          <a:xfrm>
            <a:off x="321703" y="2334455"/>
            <a:ext cx="2646467" cy="29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General legal advice and support</a:t>
            </a: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1ACF8E0C-0BFC-4CDE-B279-371F88ACF698}"/>
              </a:ext>
            </a:extLst>
          </p:cNvPr>
          <p:cNvSpPr txBox="1"/>
          <p:nvPr/>
        </p:nvSpPr>
        <p:spPr>
          <a:xfrm>
            <a:off x="3241604" y="2334455"/>
            <a:ext cx="2941914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External and internal communications</a:t>
            </a:r>
          </a:p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Disclosures</a:t>
            </a:r>
          </a:p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Press releases</a:t>
            </a:r>
          </a:p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Community engagements</a:t>
            </a:r>
          </a:p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Competition and Policy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F292AC-F827-45E7-9C0D-6916F381890C}"/>
              </a:ext>
            </a:extLst>
          </p:cNvPr>
          <p:cNvSpPr/>
          <p:nvPr/>
        </p:nvSpPr>
        <p:spPr>
          <a:xfrm>
            <a:off x="380281" y="1543333"/>
            <a:ext cx="2382785" cy="681393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5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692"/>
            <a:r>
              <a:rPr lang="en-US" sz="1524" b="1" dirty="0">
                <a:solidFill>
                  <a:srgbClr val="FFFFFF"/>
                </a:solidFill>
                <a:latin typeface="Arial"/>
                <a:cs typeface="Arial"/>
              </a:rPr>
              <a:t>PRESIDENT </a:t>
            </a:r>
          </a:p>
          <a:p>
            <a:pPr algn="ctr" defTabSz="870692"/>
            <a:r>
              <a:rPr lang="en-US" sz="1524" b="1" dirty="0">
                <a:solidFill>
                  <a:srgbClr val="FFFFFF"/>
                </a:solidFill>
                <a:latin typeface="Arial"/>
                <a:cs typeface="Arial"/>
              </a:rPr>
              <a:t>AND CEO</a:t>
            </a:r>
            <a:endParaRPr lang="en-US" sz="1524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1DCA387-7DE8-4F53-804F-67B096EB5976}"/>
              </a:ext>
            </a:extLst>
          </p:cNvPr>
          <p:cNvSpPr/>
          <p:nvPr/>
        </p:nvSpPr>
        <p:spPr>
          <a:xfrm>
            <a:off x="3320761" y="1543333"/>
            <a:ext cx="2382785" cy="681393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5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692"/>
            <a:r>
              <a:rPr lang="en-US" sz="1524" b="1" dirty="0">
                <a:solidFill>
                  <a:srgbClr val="FFFFFF"/>
                </a:solidFill>
                <a:latin typeface="Arial"/>
                <a:cs typeface="Arial"/>
              </a:rPr>
              <a:t>CORPORATE </a:t>
            </a:r>
          </a:p>
          <a:p>
            <a:pPr algn="ctr" defTabSz="870692"/>
            <a:r>
              <a:rPr lang="en-US" sz="1524" b="1" dirty="0">
                <a:solidFill>
                  <a:srgbClr val="FFFFFF"/>
                </a:solidFill>
                <a:latin typeface="Arial"/>
                <a:cs typeface="Arial"/>
              </a:rPr>
              <a:t>COMMUNICATIONS</a:t>
            </a:r>
            <a:endParaRPr lang="en-US" sz="1524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9A1BC55-8C73-45DA-8033-4C7D216ECF2C}"/>
              </a:ext>
            </a:extLst>
          </p:cNvPr>
          <p:cNvSpPr/>
          <p:nvPr/>
        </p:nvSpPr>
        <p:spPr>
          <a:xfrm>
            <a:off x="6348670" y="1543333"/>
            <a:ext cx="2382785" cy="681393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5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692"/>
            <a:r>
              <a:rPr lang="en-US" sz="1524" b="1" dirty="0">
                <a:solidFill>
                  <a:srgbClr val="FFFFFF"/>
                </a:solidFill>
                <a:latin typeface="Arial"/>
                <a:cs typeface="Arial"/>
              </a:rPr>
              <a:t>HUMAN </a:t>
            </a:r>
          </a:p>
          <a:p>
            <a:pPr algn="ctr" defTabSz="870692"/>
            <a:r>
              <a:rPr lang="en-US" sz="1524" b="1" dirty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lang="en-US" sz="1524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5A4F11-3EFD-4D42-BACF-E1D00B58A8F1}"/>
              </a:ext>
            </a:extLst>
          </p:cNvPr>
          <p:cNvSpPr/>
          <p:nvPr/>
        </p:nvSpPr>
        <p:spPr>
          <a:xfrm>
            <a:off x="387668" y="4001799"/>
            <a:ext cx="2382785" cy="681393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5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692"/>
            <a:r>
              <a:rPr lang="en-US" sz="1333" b="1" dirty="0">
                <a:solidFill>
                  <a:srgbClr val="FFFFFF"/>
                </a:solidFill>
                <a:latin typeface="Arial"/>
                <a:cs typeface="Arial"/>
              </a:rPr>
              <a:t>OPERATIONS, ENERGY, </a:t>
            </a:r>
          </a:p>
          <a:p>
            <a:pPr algn="ctr" defTabSz="870692"/>
            <a:r>
              <a:rPr lang="en-US" sz="1333" b="1" dirty="0">
                <a:solidFill>
                  <a:srgbClr val="FFFFFF"/>
                </a:solidFill>
                <a:latin typeface="Arial"/>
                <a:cs typeface="Arial"/>
              </a:rPr>
              <a:t>SUPPLY CHAIN, PROCUREMENT</a:t>
            </a:r>
            <a:endParaRPr lang="en-US" sz="1333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C6029F6-186E-4DB3-8520-4C2AD30423CE}"/>
              </a:ext>
            </a:extLst>
          </p:cNvPr>
          <p:cNvSpPr/>
          <p:nvPr/>
        </p:nvSpPr>
        <p:spPr>
          <a:xfrm>
            <a:off x="3356679" y="4001799"/>
            <a:ext cx="2382785" cy="681393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5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692"/>
            <a:r>
              <a:rPr lang="en-US" sz="1333" b="1" dirty="0">
                <a:solidFill>
                  <a:srgbClr val="FFFFFF"/>
                </a:solidFill>
                <a:latin typeface="Arial"/>
                <a:cs typeface="Arial"/>
              </a:rPr>
              <a:t>COMMERCIAL,</a:t>
            </a:r>
          </a:p>
          <a:p>
            <a:pPr algn="ctr" defTabSz="870692"/>
            <a:r>
              <a:rPr lang="en-US" sz="1333" b="1" dirty="0">
                <a:solidFill>
                  <a:srgbClr val="FFFFFF"/>
                </a:solidFill>
                <a:latin typeface="Arial"/>
                <a:cs typeface="Arial"/>
              </a:rPr>
              <a:t>CUSTOMER EXPERIENCE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A389C9-2F7F-4D99-99FE-493D6C94D746}"/>
              </a:ext>
            </a:extLst>
          </p:cNvPr>
          <p:cNvSpPr/>
          <p:nvPr/>
        </p:nvSpPr>
        <p:spPr>
          <a:xfrm>
            <a:off x="6348670" y="4001799"/>
            <a:ext cx="2382785" cy="681393"/>
          </a:xfrm>
          <a:prstGeom prst="roundRect">
            <a:avLst/>
          </a:prstGeom>
          <a:solidFill>
            <a:srgbClr val="002060"/>
          </a:solidFill>
          <a:ln w="12700">
            <a:solidFill>
              <a:schemeClr val="accent5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692"/>
            <a:r>
              <a:rPr lang="en-US" sz="1524" b="1" dirty="0">
                <a:solidFill>
                  <a:srgbClr val="FFFFFF"/>
                </a:solidFill>
                <a:latin typeface="Arial"/>
                <a:cs typeface="Arial"/>
              </a:rPr>
              <a:t>PLANNING, BSO, TAX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BA8784-EB49-4E38-AF51-3FDD3EF6456A}"/>
              </a:ext>
            </a:extLst>
          </p:cNvPr>
          <p:cNvSpPr txBox="1"/>
          <p:nvPr/>
        </p:nvSpPr>
        <p:spPr>
          <a:xfrm>
            <a:off x="250659" y="207814"/>
            <a:ext cx="878628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CEMEX PHILIPPINES - LEGAL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Services to Departments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F6D326-1CAC-4B7D-BD19-1590D4E383C0}"/>
              </a:ext>
            </a:extLst>
          </p:cNvPr>
          <p:cNvSpPr txBox="1"/>
          <p:nvPr/>
        </p:nvSpPr>
        <p:spPr>
          <a:xfrm>
            <a:off x="308510" y="4752584"/>
            <a:ext cx="2646467" cy="1278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Contracts</a:t>
            </a:r>
          </a:p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Permits and licenses</a:t>
            </a:r>
          </a:p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Importation</a:t>
            </a:r>
          </a:p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Regulatory work</a:t>
            </a:r>
          </a:p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Dispute resolution</a:t>
            </a:r>
          </a:p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Special projects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7D90CD-95DC-4350-BF28-E897BF2D28D7}"/>
              </a:ext>
            </a:extLst>
          </p:cNvPr>
          <p:cNvSpPr txBox="1"/>
          <p:nvPr/>
        </p:nvSpPr>
        <p:spPr>
          <a:xfrm>
            <a:off x="3290714" y="4752584"/>
            <a:ext cx="2694899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Credit and Collection</a:t>
            </a:r>
          </a:p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Litigation</a:t>
            </a:r>
          </a:p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Contracts </a:t>
            </a:r>
          </a:p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Intellectual Property</a:t>
            </a:r>
          </a:p>
          <a:p>
            <a:pPr defTabSz="870692"/>
            <a:r>
              <a:rPr lang="en-US" sz="1285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Cemex Go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3215B3-74D5-46E0-A108-C382D0386588}"/>
              </a:ext>
            </a:extLst>
          </p:cNvPr>
          <p:cNvSpPr txBox="1"/>
          <p:nvPr/>
        </p:nvSpPr>
        <p:spPr>
          <a:xfrm>
            <a:off x="6303978" y="4752584"/>
            <a:ext cx="2694899" cy="11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defTabSz="870692"/>
            <a:r>
              <a:rPr lang="en-US" sz="1333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Contracts</a:t>
            </a:r>
          </a:p>
          <a:p>
            <a:pPr defTabSz="870692"/>
            <a:r>
              <a:rPr lang="en-US" sz="1333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Policy</a:t>
            </a:r>
          </a:p>
          <a:p>
            <a:pPr defTabSz="870692"/>
            <a:r>
              <a:rPr lang="en-US" sz="1333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Insurance</a:t>
            </a:r>
          </a:p>
          <a:p>
            <a:pPr defTabSz="870692"/>
            <a:r>
              <a:rPr lang="en-US" sz="1333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General legal advice and support</a:t>
            </a:r>
          </a:p>
          <a:p>
            <a:pPr defTabSz="870692"/>
            <a:endParaRPr lang="en-US" sz="1333" dirty="0">
              <a:solidFill>
                <a:srgbClr val="EEEEEE">
                  <a:lumMod val="10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BC3389-05BA-4610-93F5-55A48B18B630}"/>
              </a:ext>
            </a:extLst>
          </p:cNvPr>
          <p:cNvSpPr txBox="1"/>
          <p:nvPr/>
        </p:nvSpPr>
        <p:spPr>
          <a:xfrm>
            <a:off x="6324515" y="2308069"/>
            <a:ext cx="2646467" cy="108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Labor disputes</a:t>
            </a:r>
          </a:p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Disciplinary proceedings</a:t>
            </a:r>
          </a:p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Contracts </a:t>
            </a:r>
          </a:p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Employee relations</a:t>
            </a:r>
          </a:p>
          <a:p>
            <a:pPr defTabSz="870692"/>
            <a:r>
              <a:rPr lang="en-US" sz="1285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</a:rPr>
              <a:t>Immigration</a:t>
            </a:r>
          </a:p>
        </p:txBody>
      </p:sp>
    </p:spTree>
    <p:extLst>
      <p:ext uri="{BB962C8B-B14F-4D97-AF65-F5344CB8AC3E}">
        <p14:creationId xmlns:p14="http://schemas.microsoft.com/office/powerpoint/2010/main" val="4204227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381" grpId="0"/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6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7311A54-3995-495F-9850-AC4C4F7D8DD3}"/>
              </a:ext>
            </a:extLst>
          </p:cNvPr>
          <p:cNvSpPr txBox="1"/>
          <p:nvPr/>
        </p:nvSpPr>
        <p:spPr>
          <a:xfrm>
            <a:off x="250659" y="207814"/>
            <a:ext cx="878628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CEMEX PHILIPPINES - LEGAL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Mission and Vision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72C73-6DB6-4D67-A50A-C64CA5838BFB}"/>
              </a:ext>
            </a:extLst>
          </p:cNvPr>
          <p:cNvSpPr txBox="1"/>
          <p:nvPr/>
        </p:nvSpPr>
        <p:spPr>
          <a:xfrm>
            <a:off x="667440" y="1362143"/>
            <a:ext cx="7809120" cy="356123"/>
          </a:xfrm>
          <a:prstGeom prst="rect">
            <a:avLst/>
          </a:prstGeom>
          <a:noFill/>
          <a:ln w="1270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35346" defTabSz="870692"/>
            <a:r>
              <a:rPr lang="en-US" sz="1714" b="1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VISION:	</a:t>
            </a:r>
            <a:r>
              <a:rPr lang="en-US" sz="1714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rPr>
              <a:t>To be the best in-house Legal Team in the Philippines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E13EB8-CF74-4888-9F3B-8E5E6A9B6F9F}"/>
              </a:ext>
            </a:extLst>
          </p:cNvPr>
          <p:cNvGrpSpPr/>
          <p:nvPr/>
        </p:nvGrpSpPr>
        <p:grpSpPr>
          <a:xfrm>
            <a:off x="667440" y="1997064"/>
            <a:ext cx="7809121" cy="4254264"/>
            <a:chOff x="352517" y="1695450"/>
            <a:chExt cx="8200933" cy="44677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997047-1AEA-41F8-AD11-B473C88F7BFA}"/>
                </a:ext>
              </a:extLst>
            </p:cNvPr>
            <p:cNvGrpSpPr/>
            <p:nvPr/>
          </p:nvGrpSpPr>
          <p:grpSpPr>
            <a:xfrm>
              <a:off x="1231894" y="2319762"/>
              <a:ext cx="2997413" cy="1761500"/>
              <a:chOff x="60542" y="2214209"/>
              <a:chExt cx="2997413" cy="1761500"/>
            </a:xfrm>
          </p:grpSpPr>
          <p:sp>
            <p:nvSpPr>
              <p:cNvPr id="380" name="TextBox 379">
                <a:extLst>
                  <a:ext uri="{FF2B5EF4-FFF2-40B4-BE49-F238E27FC236}">
                    <a16:creationId xmlns:a16="http://schemas.microsoft.com/office/drawing/2014/main" id="{1EEEB3E3-D115-414F-8418-EC34AD39668D}"/>
                  </a:ext>
                </a:extLst>
              </p:cNvPr>
              <p:cNvSpPr txBox="1"/>
              <p:nvPr/>
            </p:nvSpPr>
            <p:spPr>
              <a:xfrm>
                <a:off x="94690" y="3048071"/>
                <a:ext cx="2963265" cy="92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70692"/>
                <a:r>
                  <a:rPr lang="en-US" sz="1285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/>
                    <a:cs typeface="Arial"/>
                  </a:rPr>
                  <a:t>Deliver accurate, timely, relevant, practical, and ethical legal advice and service </a:t>
                </a:r>
              </a:p>
              <a:p>
                <a:pPr defTabSz="870692"/>
                <a:endParaRPr lang="en-US" sz="1285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9D7A533A-740D-48A7-B58B-D24EFD41C6DB}"/>
                  </a:ext>
                </a:extLst>
              </p:cNvPr>
              <p:cNvSpPr/>
              <p:nvPr/>
            </p:nvSpPr>
            <p:spPr>
              <a:xfrm>
                <a:off x="60542" y="2214209"/>
                <a:ext cx="2963264" cy="715581"/>
              </a:xfrm>
              <a:prstGeom prst="roundRect">
                <a:avLst/>
              </a:prstGeom>
              <a:solidFill>
                <a:srgbClr val="002060"/>
              </a:solidFill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70692"/>
                <a:r>
                  <a:rPr lang="en-US" sz="1524" b="1" dirty="0">
                    <a:solidFill>
                      <a:srgbClr val="FFFFFF"/>
                    </a:solidFill>
                    <a:latin typeface="Arial"/>
                    <a:cs typeface="Arial"/>
                  </a:rPr>
                  <a:t>EXCELLENT SERVICE</a:t>
                </a:r>
                <a:endParaRPr lang="en-US" sz="1143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F0CD25-CFDC-4784-B018-C108551F7A03}"/>
                </a:ext>
              </a:extLst>
            </p:cNvPr>
            <p:cNvGrpSpPr/>
            <p:nvPr/>
          </p:nvGrpSpPr>
          <p:grpSpPr>
            <a:xfrm>
              <a:off x="5021800" y="2320486"/>
              <a:ext cx="3032703" cy="1968444"/>
              <a:chOff x="5473982" y="1763541"/>
              <a:chExt cx="3032703" cy="1968444"/>
            </a:xfrm>
          </p:grpSpPr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1ACF8E0C-0BFC-4CDE-B279-371F88ACF698}"/>
                  </a:ext>
                </a:extLst>
              </p:cNvPr>
              <p:cNvSpPr txBox="1"/>
              <p:nvPr/>
            </p:nvSpPr>
            <p:spPr>
              <a:xfrm>
                <a:off x="5531133" y="2596679"/>
                <a:ext cx="2975552" cy="1135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>
                    <a:solidFill>
                      <a:schemeClr val="accent5">
                        <a:lumMod val="25000"/>
                      </a:schemeClr>
                    </a:solidFill>
                  </a:defRPr>
                </a:lvl1pPr>
              </a:lstStyle>
              <a:p>
                <a:pPr algn="l" defTabSz="870692"/>
                <a:r>
                  <a:rPr lang="en-US" sz="1285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/>
                    <a:cs typeface="Arial"/>
                  </a:rPr>
                  <a:t>Provide legal solutions that will empower internal clients to perform their work confidently and without distraction</a:t>
                </a:r>
              </a:p>
              <a:p>
                <a:pPr algn="l" defTabSz="870692"/>
                <a:endParaRPr lang="en-US" sz="1285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C21E1BF-09C9-401B-827E-798B562B051F}"/>
                  </a:ext>
                </a:extLst>
              </p:cNvPr>
              <p:cNvSpPr/>
              <p:nvPr/>
            </p:nvSpPr>
            <p:spPr>
              <a:xfrm>
                <a:off x="5473982" y="1763541"/>
                <a:ext cx="2975551" cy="715581"/>
              </a:xfrm>
              <a:prstGeom prst="roundRect">
                <a:avLst/>
              </a:prstGeom>
              <a:solidFill>
                <a:srgbClr val="002060"/>
              </a:solidFill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70692"/>
                <a:r>
                  <a:rPr lang="en-US" sz="1524" b="1" dirty="0">
                    <a:solidFill>
                      <a:srgbClr val="FFFFFF"/>
                    </a:solidFill>
                    <a:latin typeface="Arial"/>
                    <a:cs typeface="Arial"/>
                  </a:rPr>
                  <a:t>CONFIDENT CLIENTS</a:t>
                </a:r>
                <a:endParaRPr lang="en-US" sz="1143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2D91DFB-20EB-426D-A81B-E22245B8143A}"/>
                </a:ext>
              </a:extLst>
            </p:cNvPr>
            <p:cNvGrpSpPr/>
            <p:nvPr/>
          </p:nvGrpSpPr>
          <p:grpSpPr>
            <a:xfrm>
              <a:off x="1231894" y="4284702"/>
              <a:ext cx="2975551" cy="1749828"/>
              <a:chOff x="1286156" y="4659842"/>
              <a:chExt cx="2975551" cy="1749828"/>
            </a:xfrm>
          </p:grpSpPr>
          <p:sp>
            <p:nvSpPr>
              <p:cNvPr id="383" name="TextBox 382">
                <a:extLst>
                  <a:ext uri="{FF2B5EF4-FFF2-40B4-BE49-F238E27FC236}">
                    <a16:creationId xmlns:a16="http://schemas.microsoft.com/office/drawing/2014/main" id="{100A8D87-2FC8-4C10-9947-B2E4ADCE0D78}"/>
                  </a:ext>
                </a:extLst>
              </p:cNvPr>
              <p:cNvSpPr txBox="1"/>
              <p:nvPr/>
            </p:nvSpPr>
            <p:spPr>
              <a:xfrm>
                <a:off x="1286156" y="5482032"/>
                <a:ext cx="2975551" cy="92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>
                    <a:solidFill>
                      <a:schemeClr val="accent5">
                        <a:lumMod val="25000"/>
                      </a:schemeClr>
                    </a:solidFill>
                  </a:defRPr>
                </a:lvl1pPr>
              </a:lstStyle>
              <a:p>
                <a:pPr algn="l" defTabSz="870692"/>
                <a:r>
                  <a:rPr lang="en-US" sz="1285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/>
                    <a:cs typeface="Arial"/>
                  </a:rPr>
                  <a:t>Render legal support always conscious of the overall well-being of the Company</a:t>
                </a:r>
              </a:p>
              <a:p>
                <a:pPr algn="l" defTabSz="870692"/>
                <a:endParaRPr lang="en-US" sz="1285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6478384-EFA3-48F4-8F94-87BF80EAD54F}"/>
                  </a:ext>
                </a:extLst>
              </p:cNvPr>
              <p:cNvSpPr/>
              <p:nvPr/>
            </p:nvSpPr>
            <p:spPr>
              <a:xfrm>
                <a:off x="1286156" y="4659842"/>
                <a:ext cx="2963264" cy="715581"/>
              </a:xfrm>
              <a:prstGeom prst="roundRect">
                <a:avLst/>
              </a:prstGeom>
              <a:solidFill>
                <a:srgbClr val="002060"/>
              </a:solidFill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70692"/>
                <a:r>
                  <a:rPr lang="en-US" sz="1524" b="1" dirty="0">
                    <a:solidFill>
                      <a:srgbClr val="FFFFFF"/>
                    </a:solidFill>
                    <a:latin typeface="Arial"/>
                    <a:cs typeface="Arial"/>
                  </a:rPr>
                  <a:t>PROTECTED COMPANY</a:t>
                </a:r>
                <a:endParaRPr lang="en-US" sz="1143" dirty="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BE0FE4-17E3-4BE3-ADC3-B4500613911C}"/>
                </a:ext>
              </a:extLst>
            </p:cNvPr>
            <p:cNvGrpSpPr/>
            <p:nvPr/>
          </p:nvGrpSpPr>
          <p:grpSpPr>
            <a:xfrm>
              <a:off x="5021799" y="4284703"/>
              <a:ext cx="3201853" cy="1749827"/>
              <a:chOff x="5473981" y="4223058"/>
              <a:chExt cx="3201853" cy="1749827"/>
            </a:xfrm>
          </p:grpSpPr>
          <p:sp>
            <p:nvSpPr>
              <p:cNvPr id="385" name="TextBox 384">
                <a:extLst>
                  <a:ext uri="{FF2B5EF4-FFF2-40B4-BE49-F238E27FC236}">
                    <a16:creationId xmlns:a16="http://schemas.microsoft.com/office/drawing/2014/main" id="{987A7C74-71FF-4C88-8D0E-5DCD3E9B71CF}"/>
                  </a:ext>
                </a:extLst>
              </p:cNvPr>
              <p:cNvSpPr txBox="1"/>
              <p:nvPr/>
            </p:nvSpPr>
            <p:spPr>
              <a:xfrm>
                <a:off x="5539004" y="5045247"/>
                <a:ext cx="3136830" cy="927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70692"/>
                <a:r>
                  <a:rPr lang="en-US" sz="1285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Arial"/>
                    <a:cs typeface="Arial"/>
                  </a:rPr>
                  <a:t>Keep Team motivated, developed, and content by learning and succeeding together</a:t>
                </a:r>
              </a:p>
              <a:p>
                <a:pPr defTabSz="870692"/>
                <a:endParaRPr lang="en-US" sz="1285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73F80410-AEBF-4C5C-9B56-378FCC0E86E1}"/>
                  </a:ext>
                </a:extLst>
              </p:cNvPr>
              <p:cNvSpPr/>
              <p:nvPr/>
            </p:nvSpPr>
            <p:spPr>
              <a:xfrm>
                <a:off x="5473981" y="4223058"/>
                <a:ext cx="2975551" cy="715581"/>
              </a:xfrm>
              <a:prstGeom prst="roundRect">
                <a:avLst/>
              </a:prstGeom>
              <a:solidFill>
                <a:srgbClr val="002060"/>
              </a:solidFill>
              <a:ln w="12700">
                <a:solidFill>
                  <a:schemeClr val="accent5">
                    <a:lumMod val="2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70692"/>
                <a:r>
                  <a:rPr lang="en-US" sz="1524" b="1" dirty="0">
                    <a:solidFill>
                      <a:srgbClr val="FFFFFF"/>
                    </a:solidFill>
                    <a:latin typeface="Arial"/>
                    <a:cs typeface="Arial"/>
                  </a:rPr>
                  <a:t>SATISFIED LAWYERS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A94B6E-F4A4-433E-8166-A05E4D8F6A31}"/>
                </a:ext>
              </a:extLst>
            </p:cNvPr>
            <p:cNvSpPr/>
            <p:nvPr/>
          </p:nvSpPr>
          <p:spPr>
            <a:xfrm>
              <a:off x="352517" y="1695450"/>
              <a:ext cx="8200933" cy="4467716"/>
            </a:xfrm>
            <a:prstGeom prst="rect">
              <a:avLst/>
            </a:prstGeom>
            <a:noFill/>
            <a:ln w="1270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621AD8-CB41-40EE-8BC8-E1C6C7678F0A}"/>
                </a:ext>
              </a:extLst>
            </p:cNvPr>
            <p:cNvSpPr txBox="1"/>
            <p:nvPr/>
          </p:nvSpPr>
          <p:spPr>
            <a:xfrm>
              <a:off x="803275" y="1754321"/>
              <a:ext cx="146685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MISSION: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691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6094986-F502-4B51-B964-1750E18DE7B9}"/>
              </a:ext>
            </a:extLst>
          </p:cNvPr>
          <p:cNvSpPr txBox="1"/>
          <p:nvPr/>
        </p:nvSpPr>
        <p:spPr>
          <a:xfrm>
            <a:off x="344071" y="2639183"/>
            <a:ext cx="2459658" cy="104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Sharing of “Safety Moments”</a:t>
            </a:r>
          </a:p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VFL Participation</a:t>
            </a:r>
          </a:p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Health and Safety Policies integrated in contracts</a:t>
            </a:r>
          </a:p>
          <a:p>
            <a:pPr algn="ctr" defTabSz="870692"/>
            <a:endParaRPr lang="en-US" sz="1238" dirty="0">
              <a:solidFill>
                <a:srgbClr val="EEEEEE">
                  <a:lumMod val="2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33" name="Graphic 32" descr="Playbook">
            <a:extLst>
              <a:ext uri="{FF2B5EF4-FFF2-40B4-BE49-F238E27FC236}">
                <a16:creationId xmlns:a16="http://schemas.microsoft.com/office/drawing/2014/main" id="{15550C49-4A13-4816-B249-D91DE311F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5137" y="1246710"/>
            <a:ext cx="1113486" cy="111348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8FD2E1C-60B6-48D7-8493-2FD75006051F}"/>
              </a:ext>
            </a:extLst>
          </p:cNvPr>
          <p:cNvSpPr txBox="1"/>
          <p:nvPr/>
        </p:nvSpPr>
        <p:spPr>
          <a:xfrm>
            <a:off x="2851435" y="5384785"/>
            <a:ext cx="2817947" cy="85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Direct engagement with end-users</a:t>
            </a:r>
          </a:p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Team always reachable personally or through mail/mobile</a:t>
            </a:r>
          </a:p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Regular visits to all work sites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1CB75B-8FF7-40D3-9C52-11082984A020}"/>
              </a:ext>
            </a:extLst>
          </p:cNvPr>
          <p:cNvSpPr txBox="1"/>
          <p:nvPr/>
        </p:nvSpPr>
        <p:spPr>
          <a:xfrm>
            <a:off x="5917564" y="2620645"/>
            <a:ext cx="2828634" cy="104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Legal advice that solves problems</a:t>
            </a:r>
          </a:p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Legal advice designed to prevent problems from cropping up</a:t>
            </a:r>
          </a:p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Alternative dispute resolution over litigation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BE3272-1630-4560-8533-2B0022FCB189}"/>
              </a:ext>
            </a:extLst>
          </p:cNvPr>
          <p:cNvSpPr txBox="1"/>
          <p:nvPr/>
        </p:nvSpPr>
        <p:spPr>
          <a:xfrm>
            <a:off x="344071" y="5373444"/>
            <a:ext cx="2459658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Various fields of expertise </a:t>
            </a:r>
          </a:p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Systematized service</a:t>
            </a:r>
          </a:p>
          <a:p>
            <a:pPr marL="108836" indent="-108836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Collaborative work premium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F9DBFA-E7C6-4857-BDB9-25E7DDA843BD}"/>
              </a:ext>
            </a:extLst>
          </p:cNvPr>
          <p:cNvSpPr txBox="1"/>
          <p:nvPr/>
        </p:nvSpPr>
        <p:spPr>
          <a:xfrm>
            <a:off x="5799856" y="5635907"/>
            <a:ext cx="3064048" cy="85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Full ownership over matters handled</a:t>
            </a:r>
          </a:p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Gatekeepers, and also last line of defense</a:t>
            </a:r>
          </a:p>
          <a:p>
            <a:pPr algn="ctr" defTabSz="870692"/>
            <a:endParaRPr lang="en-US" sz="1238" dirty="0">
              <a:solidFill>
                <a:srgbClr val="EEEEEE">
                  <a:lumMod val="2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1A4556-B050-457B-83CB-DE7F71186B0F}"/>
              </a:ext>
            </a:extLst>
          </p:cNvPr>
          <p:cNvSpPr txBox="1"/>
          <p:nvPr/>
        </p:nvSpPr>
        <p:spPr>
          <a:xfrm>
            <a:off x="250659" y="207814"/>
            <a:ext cx="878628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CEMEX PHILIPPINES - LEGAL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How We 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2EF634-38A4-46D2-B2EB-8AF1D28E8C94}"/>
              </a:ext>
            </a:extLst>
          </p:cNvPr>
          <p:cNvSpPr/>
          <p:nvPr/>
        </p:nvSpPr>
        <p:spPr>
          <a:xfrm>
            <a:off x="445225" y="2377541"/>
            <a:ext cx="2257349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0692"/>
            <a:r>
              <a:rPr lang="en-US" sz="1476" b="1" dirty="0">
                <a:solidFill>
                  <a:srgbClr val="0070C0"/>
                </a:solidFill>
                <a:latin typeface="Arial"/>
                <a:cs typeface="Arial"/>
              </a:rPr>
              <a:t>PRIORITIZING SAFETY</a:t>
            </a:r>
            <a:endParaRPr lang="en-US" sz="1476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668814-C96B-4052-BE7F-71F26F7F29EE}"/>
              </a:ext>
            </a:extLst>
          </p:cNvPr>
          <p:cNvSpPr/>
          <p:nvPr/>
        </p:nvSpPr>
        <p:spPr>
          <a:xfrm>
            <a:off x="2936490" y="5095897"/>
            <a:ext cx="264784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0692"/>
            <a:r>
              <a:rPr lang="en-US" sz="1476" b="1" dirty="0">
                <a:solidFill>
                  <a:srgbClr val="0070C0"/>
                </a:solidFill>
                <a:latin typeface="Arial"/>
                <a:cs typeface="Arial"/>
              </a:rPr>
              <a:t>ACCESSIBLE AND MOBILE</a:t>
            </a:r>
            <a:endParaRPr lang="en-US" sz="1476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CDD9DC-3A53-43B7-8D0E-9F355A8366DA}"/>
              </a:ext>
            </a:extLst>
          </p:cNvPr>
          <p:cNvSpPr/>
          <p:nvPr/>
        </p:nvSpPr>
        <p:spPr>
          <a:xfrm>
            <a:off x="5952753" y="2377541"/>
            <a:ext cx="275825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0692"/>
            <a:r>
              <a:rPr lang="en-US" sz="1476" b="1" dirty="0">
                <a:solidFill>
                  <a:srgbClr val="0070C0"/>
                </a:solidFill>
                <a:latin typeface="Arial"/>
                <a:cs typeface="Arial"/>
              </a:rPr>
              <a:t>PRACTICAL AND EFFICIENT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BD75E4-560D-40A0-92CE-4576528D17C3}"/>
              </a:ext>
            </a:extLst>
          </p:cNvPr>
          <p:cNvSpPr/>
          <p:nvPr/>
        </p:nvSpPr>
        <p:spPr>
          <a:xfrm>
            <a:off x="1192224" y="5075175"/>
            <a:ext cx="763351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0692"/>
            <a:r>
              <a:rPr lang="en-US" sz="1476" b="1" dirty="0">
                <a:solidFill>
                  <a:srgbClr val="0070C0"/>
                </a:solidFill>
                <a:latin typeface="Arial"/>
                <a:cs typeface="Arial"/>
              </a:rPr>
              <a:t>AGILE</a:t>
            </a:r>
            <a:endParaRPr lang="en-US" sz="1476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0BA43F-6E4C-4456-AADC-93223F61CCB5}"/>
              </a:ext>
            </a:extLst>
          </p:cNvPr>
          <p:cNvSpPr/>
          <p:nvPr/>
        </p:nvSpPr>
        <p:spPr>
          <a:xfrm>
            <a:off x="3228813" y="2377541"/>
            <a:ext cx="2063194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0692"/>
            <a:r>
              <a:rPr lang="en-US" sz="1476" b="1" dirty="0">
                <a:solidFill>
                  <a:srgbClr val="0070C0"/>
                </a:solidFill>
                <a:latin typeface="Arial"/>
                <a:cs typeface="Arial"/>
              </a:rPr>
              <a:t>POLICY COMPLIANT</a:t>
            </a:r>
            <a:endParaRPr lang="en-US" sz="1476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65594F-F2A7-49B3-A212-D032044861DC}"/>
              </a:ext>
            </a:extLst>
          </p:cNvPr>
          <p:cNvSpPr/>
          <p:nvPr/>
        </p:nvSpPr>
        <p:spPr>
          <a:xfrm>
            <a:off x="6263446" y="5106368"/>
            <a:ext cx="2136867" cy="546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70692"/>
            <a:r>
              <a:rPr lang="en-US" sz="1476" b="1" dirty="0">
                <a:solidFill>
                  <a:srgbClr val="0070C0"/>
                </a:solidFill>
                <a:latin typeface="Arial"/>
                <a:cs typeface="Arial"/>
              </a:rPr>
              <a:t>ACCOUNTABLE AND </a:t>
            </a:r>
          </a:p>
          <a:p>
            <a:pPr algn="ctr" defTabSz="870692"/>
            <a:r>
              <a:rPr lang="en-US" sz="1476" b="1" dirty="0">
                <a:solidFill>
                  <a:srgbClr val="0070C0"/>
                </a:solidFill>
                <a:latin typeface="Arial"/>
                <a:cs typeface="Arial"/>
              </a:rPr>
              <a:t>RESPONSIBLE</a:t>
            </a:r>
            <a:endParaRPr lang="en-US" sz="1476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166AF9-4B23-4EBE-A9E6-4948245CD34A}"/>
              </a:ext>
            </a:extLst>
          </p:cNvPr>
          <p:cNvSpPr txBox="1"/>
          <p:nvPr/>
        </p:nvSpPr>
        <p:spPr>
          <a:xfrm>
            <a:off x="3120613" y="2639052"/>
            <a:ext cx="2284959" cy="47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836" indent="-108836" algn="just" defTabSz="870692">
              <a:buFont typeface="Arial" panose="020B0604020202020204" pitchFamily="34" charset="0"/>
              <a:buChar char="•"/>
            </a:pPr>
            <a:r>
              <a:rPr lang="en-US" sz="1238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Dispensing advice with CEMEX Policies in mind</a:t>
            </a:r>
          </a:p>
        </p:txBody>
      </p:sp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5A52423-7721-4531-9300-600D19F53D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0" y="3915611"/>
            <a:ext cx="1001321" cy="1001321"/>
          </a:xfrm>
          <a:prstGeom prst="rect">
            <a:avLst/>
          </a:prstGeom>
          <a:ln>
            <a:noFill/>
          </a:ln>
        </p:spPr>
      </p:pic>
      <p:pic>
        <p:nvPicPr>
          <p:cNvPr id="30" name="Picture 2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C5CE01-66B5-499F-AADA-DF073604B4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9749" y="1297493"/>
            <a:ext cx="1001320" cy="1001320"/>
          </a:xfrm>
          <a:prstGeom prst="rect">
            <a:avLst/>
          </a:prstGeom>
        </p:spPr>
      </p:pic>
      <p:pic>
        <p:nvPicPr>
          <p:cNvPr id="31" name="Graphic 30" descr="Warning">
            <a:extLst>
              <a:ext uri="{FF2B5EF4-FFF2-40B4-BE49-F238E27FC236}">
                <a16:creationId xmlns:a16="http://schemas.microsoft.com/office/drawing/2014/main" id="{C7D50DA7-C798-449C-9DE0-B8DD8E6104F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3240" y="1315661"/>
            <a:ext cx="1001320" cy="1001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3289DE-E22F-4D83-961A-4B4C09F38BB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9951" y="3865505"/>
            <a:ext cx="1160918" cy="1123795"/>
          </a:xfrm>
          <a:prstGeom prst="rect">
            <a:avLst/>
          </a:prstGeom>
        </p:spPr>
      </p:pic>
      <p:pic>
        <p:nvPicPr>
          <p:cNvPr id="34" name="Picture 33" descr="https://static.thenounproject.com/png/375111-200.png">
            <a:extLst>
              <a:ext uri="{FF2B5EF4-FFF2-40B4-BE49-F238E27FC236}">
                <a16:creationId xmlns:a16="http://schemas.microsoft.com/office/drawing/2014/main" id="{4F324476-8F32-4B3F-B904-4858437C2A4D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3250" r="14500" b="15250"/>
          <a:stretch/>
        </p:blipFill>
        <p:spPr bwMode="auto">
          <a:xfrm>
            <a:off x="6683381" y="3770293"/>
            <a:ext cx="1297000" cy="129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78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  <p:bldP spid="49" grpId="0"/>
      <p:bldP spid="50" grpId="0"/>
      <p:bldP spid="54" grpId="0"/>
      <p:bldP spid="2" grpId="0"/>
      <p:bldP spid="3" grpId="0"/>
      <p:bldP spid="5" grpId="0"/>
      <p:bldP spid="6" grpId="0"/>
      <p:bldP spid="8" grpId="0"/>
      <p:bldP spid="9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6BA8784-EB49-4E38-AF51-3FDD3EF6456A}"/>
              </a:ext>
            </a:extLst>
          </p:cNvPr>
          <p:cNvSpPr txBox="1"/>
          <p:nvPr/>
        </p:nvSpPr>
        <p:spPr>
          <a:xfrm>
            <a:off x="250659" y="207814"/>
            <a:ext cx="878628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CEMEX PHILIPPINES - LEGAL DEPARTMENT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Organization and Profile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D3F771-9E22-45C0-AD01-B11B654DCC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90" y="1165473"/>
            <a:ext cx="3702357" cy="530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43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6BA8784-EB49-4E38-AF51-3FDD3EF6456A}"/>
              </a:ext>
            </a:extLst>
          </p:cNvPr>
          <p:cNvSpPr txBox="1"/>
          <p:nvPr/>
        </p:nvSpPr>
        <p:spPr>
          <a:xfrm>
            <a:off x="250659" y="207814"/>
            <a:ext cx="878628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CEMEX PHILIPPINES - LEGAL DEPARTMENT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Organization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427010-0B67-4E4A-91CC-5BBD8168A5DB}"/>
              </a:ext>
            </a:extLst>
          </p:cNvPr>
          <p:cNvGrpSpPr/>
          <p:nvPr/>
        </p:nvGrpSpPr>
        <p:grpSpPr>
          <a:xfrm>
            <a:off x="2121657" y="4616148"/>
            <a:ext cx="1837072" cy="807224"/>
            <a:chOff x="1321376" y="3612170"/>
            <a:chExt cx="1929245" cy="847725"/>
          </a:xfrm>
          <a:solidFill>
            <a:srgbClr val="002060"/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06381D1-E53F-4D2F-BC8B-56727BD0177D}"/>
                </a:ext>
              </a:extLst>
            </p:cNvPr>
            <p:cNvGrpSpPr/>
            <p:nvPr/>
          </p:nvGrpSpPr>
          <p:grpSpPr>
            <a:xfrm>
              <a:off x="1321376" y="3612170"/>
              <a:ext cx="1929245" cy="847725"/>
              <a:chOff x="3165173" y="1316416"/>
              <a:chExt cx="1741597" cy="870798"/>
            </a:xfrm>
            <a:grpFill/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9BE1FC5-A938-4340-A200-8FDE9EEBDA70}"/>
                  </a:ext>
                </a:extLst>
              </p:cNvPr>
              <p:cNvSpPr/>
              <p:nvPr/>
            </p:nvSpPr>
            <p:spPr>
              <a:xfrm>
                <a:off x="3165173" y="1316416"/>
                <a:ext cx="1741597" cy="870798"/>
              </a:xfrm>
              <a:prstGeom prst="roundRect">
                <a:avLst/>
              </a:prstGeom>
              <a:grpFill/>
              <a:ln w="12700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BCCF1FA-240B-4F8B-BB78-56E4FAD66E4F}"/>
                  </a:ext>
                </a:extLst>
              </p:cNvPr>
              <p:cNvSpPr txBox="1"/>
              <p:nvPr/>
            </p:nvSpPr>
            <p:spPr>
              <a:xfrm>
                <a:off x="3165173" y="1316416"/>
                <a:ext cx="1741597" cy="870798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/>
            </p:spPr>
            <p:txBody>
              <a:bodyPr spcFirstLastPara="0" vert="horz" wrap="square" lIns="614296" tIns="10279" rIns="10279" bIns="10279" numCol="1" spcCol="1270" anchor="ctr" anchorCtr="0">
                <a:noAutofit/>
              </a:bodyPr>
              <a:lstStyle/>
              <a:p>
                <a:pPr algn="ctr" defTabSz="71953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143" b="1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ANNE ASUNCION</a:t>
                </a:r>
              </a:p>
              <a:p>
                <a:pPr algn="ctr" defTabSz="71953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143" i="1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Legal Assistant</a:t>
                </a: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FDC8161-AFA3-415F-B572-068CD4EFD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248" y="3788626"/>
              <a:ext cx="382989" cy="494811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ECD1F9-5414-4006-B6C8-083691937674}"/>
              </a:ext>
            </a:extLst>
          </p:cNvPr>
          <p:cNvGrpSpPr/>
          <p:nvPr/>
        </p:nvGrpSpPr>
        <p:grpSpPr>
          <a:xfrm>
            <a:off x="4966666" y="4616696"/>
            <a:ext cx="1837072" cy="832509"/>
            <a:chOff x="5893376" y="3657599"/>
            <a:chExt cx="1929245" cy="847725"/>
          </a:xfrm>
          <a:solidFill>
            <a:srgbClr val="002060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3B25F3A-D6DF-49F1-90F9-C2923CBFEC52}"/>
                </a:ext>
              </a:extLst>
            </p:cNvPr>
            <p:cNvGrpSpPr/>
            <p:nvPr/>
          </p:nvGrpSpPr>
          <p:grpSpPr>
            <a:xfrm>
              <a:off x="5893376" y="3657599"/>
              <a:ext cx="1929245" cy="847725"/>
              <a:chOff x="3165173" y="1316416"/>
              <a:chExt cx="1741597" cy="870798"/>
            </a:xfrm>
            <a:grpFill/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C67B140-E030-4F22-8A9C-74B7AED65F66}"/>
                  </a:ext>
                </a:extLst>
              </p:cNvPr>
              <p:cNvSpPr/>
              <p:nvPr/>
            </p:nvSpPr>
            <p:spPr>
              <a:xfrm>
                <a:off x="3165173" y="1316416"/>
                <a:ext cx="1741597" cy="870798"/>
              </a:xfrm>
              <a:prstGeom prst="roundRect">
                <a:avLst/>
              </a:prstGeom>
              <a:grpFill/>
              <a:ln w="12700" cap="flat" cmpd="sng" algn="ctr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  <a:miter lim="800000"/>
              </a:ln>
              <a:effectLst/>
            </p:spPr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7FCAB0-3532-4B15-B17B-06D619C0C2DB}"/>
                  </a:ext>
                </a:extLst>
              </p:cNvPr>
              <p:cNvSpPr txBox="1"/>
              <p:nvPr/>
            </p:nvSpPr>
            <p:spPr>
              <a:xfrm>
                <a:off x="3165173" y="1316416"/>
                <a:ext cx="1741597" cy="870798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txBody>
              <a:bodyPr spcFirstLastPara="0" vert="horz" wrap="square" lIns="614296" tIns="10279" rIns="10279" bIns="10279" numCol="1" spcCol="1270" anchor="ctr" anchorCtr="0">
                <a:noAutofit/>
              </a:bodyPr>
              <a:lstStyle/>
              <a:p>
                <a:pPr algn="ctr" defTabSz="71953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143" b="1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JENNIFER CABELING</a:t>
                </a:r>
              </a:p>
              <a:p>
                <a:pPr algn="ctr" defTabSz="71953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143" i="1" kern="0" dirty="0">
                    <a:solidFill>
                      <a:srgbClr val="FFFFFF"/>
                    </a:solidFill>
                    <a:latin typeface="Arial"/>
                    <a:cs typeface="Arial"/>
                  </a:rPr>
                  <a:t>Paralegal</a:t>
                </a: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B7674F9-C2DD-4C87-997A-037717E7A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60000">
              <a:off x="6085646" y="3834553"/>
              <a:ext cx="434882" cy="493815"/>
            </a:xfrm>
            <a:prstGeom prst="roundRect">
              <a:avLst/>
            </a:prstGeom>
            <a:grpFill/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BF71849-D1D9-47C1-B75E-59400EFE3D7F}"/>
              </a:ext>
            </a:extLst>
          </p:cNvPr>
          <p:cNvGrpSpPr/>
          <p:nvPr/>
        </p:nvGrpSpPr>
        <p:grpSpPr>
          <a:xfrm>
            <a:off x="241239" y="2982089"/>
            <a:ext cx="2534968" cy="876088"/>
            <a:chOff x="519771" y="2834614"/>
            <a:chExt cx="2662157" cy="92004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CD9826C-C70C-43C4-8586-CA88B400FC53}"/>
                </a:ext>
              </a:extLst>
            </p:cNvPr>
            <p:cNvGrpSpPr/>
            <p:nvPr/>
          </p:nvGrpSpPr>
          <p:grpSpPr>
            <a:xfrm>
              <a:off x="519771" y="2834614"/>
              <a:ext cx="2662157" cy="920045"/>
              <a:chOff x="2424547" y="1455575"/>
              <a:chExt cx="2804898" cy="1025762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4A43F67B-6004-475E-AA7E-1DACF7FD3847}"/>
                  </a:ext>
                </a:extLst>
              </p:cNvPr>
              <p:cNvSpPr/>
              <p:nvPr/>
            </p:nvSpPr>
            <p:spPr>
              <a:xfrm>
                <a:off x="2424547" y="1455575"/>
                <a:ext cx="2229226" cy="102576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70692"/>
                <a:endParaRPr lang="en-US" sz="1714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441C9B1E-927F-4B99-AA0A-8C5B3AD87C83}"/>
                  </a:ext>
                </a:extLst>
              </p:cNvPr>
              <p:cNvSpPr txBox="1"/>
              <p:nvPr/>
            </p:nvSpPr>
            <p:spPr>
              <a:xfrm>
                <a:off x="3172268" y="1707056"/>
                <a:ext cx="2014355" cy="314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70692"/>
                <a:r>
                  <a:rPr lang="en-US" sz="1143" b="1" dirty="0">
                    <a:solidFill>
                      <a:srgbClr val="FFFFFF"/>
                    </a:solidFill>
                    <a:latin typeface="Arial"/>
                    <a:cs typeface="Arial"/>
                  </a:rPr>
                  <a:t>KAREN OLIDAN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E2CCE28-9CFA-49A0-B551-D3CA0348745C}"/>
                  </a:ext>
                </a:extLst>
              </p:cNvPr>
              <p:cNvSpPr txBox="1"/>
              <p:nvPr/>
            </p:nvSpPr>
            <p:spPr>
              <a:xfrm>
                <a:off x="3215090" y="1954750"/>
                <a:ext cx="2014355" cy="288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70692"/>
                <a:r>
                  <a:rPr lang="en-US" sz="1000" i="1" dirty="0">
                    <a:solidFill>
                      <a:srgbClr val="FFFFFF"/>
                    </a:solidFill>
                    <a:latin typeface="Arial"/>
                    <a:cs typeface="Arial"/>
                  </a:rPr>
                  <a:t>Legal Manager</a:t>
                </a: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4DFC8A6-4CE3-4A1A-A51E-A7F2FE023289}"/>
                </a:ext>
              </a:extLst>
            </p:cNvPr>
            <p:cNvSpPr/>
            <p:nvPr/>
          </p:nvSpPr>
          <p:spPr>
            <a:xfrm>
              <a:off x="643191" y="2940266"/>
              <a:ext cx="576092" cy="689215"/>
            </a:xfrm>
            <a:prstGeom prst="rect">
              <a:avLst/>
            </a:prstGeom>
            <a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870692"/>
              <a:endParaRPr lang="en-US" sz="1714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07DE03E-30A5-4DBF-8000-548CCBDE6EE2}"/>
              </a:ext>
            </a:extLst>
          </p:cNvPr>
          <p:cNvGrpSpPr/>
          <p:nvPr/>
        </p:nvGrpSpPr>
        <p:grpSpPr>
          <a:xfrm>
            <a:off x="2349320" y="2982089"/>
            <a:ext cx="2556114" cy="876088"/>
            <a:chOff x="3217249" y="2891775"/>
            <a:chExt cx="2684363" cy="92004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69AC62E-6A9A-4075-9CAE-0E440C2D9461}"/>
                </a:ext>
              </a:extLst>
            </p:cNvPr>
            <p:cNvGrpSpPr/>
            <p:nvPr/>
          </p:nvGrpSpPr>
          <p:grpSpPr>
            <a:xfrm>
              <a:off x="3217249" y="2891775"/>
              <a:ext cx="2684363" cy="920045"/>
              <a:chOff x="2424547" y="1455575"/>
              <a:chExt cx="2828295" cy="1025762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BE745F73-AC3D-4C00-8382-6016BD9067F5}"/>
                  </a:ext>
                </a:extLst>
              </p:cNvPr>
              <p:cNvSpPr/>
              <p:nvPr/>
            </p:nvSpPr>
            <p:spPr>
              <a:xfrm>
                <a:off x="2424547" y="1455575"/>
                <a:ext cx="2229226" cy="102576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70692"/>
                <a:endParaRPr lang="en-US" sz="1714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ABCC016-840E-482A-BF9E-2E84EC99D8D3}"/>
                  </a:ext>
                </a:extLst>
              </p:cNvPr>
              <p:cNvSpPr txBox="1"/>
              <p:nvPr/>
            </p:nvSpPr>
            <p:spPr>
              <a:xfrm>
                <a:off x="3238486" y="1612258"/>
                <a:ext cx="2014356" cy="5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70692"/>
                <a:r>
                  <a:rPr lang="en-US" sz="1143" b="1" dirty="0">
                    <a:solidFill>
                      <a:srgbClr val="FFFFFF"/>
                    </a:solidFill>
                    <a:latin typeface="Arial"/>
                    <a:cs typeface="Arial"/>
                  </a:rPr>
                  <a:t>CHRISTER</a:t>
                </a:r>
              </a:p>
              <a:p>
                <a:pPr defTabSz="870692"/>
                <a:r>
                  <a:rPr lang="en-US" sz="1143" b="1" dirty="0">
                    <a:solidFill>
                      <a:srgbClr val="FFFFFF"/>
                    </a:solidFill>
                    <a:latin typeface="Arial"/>
                    <a:cs typeface="Arial"/>
                  </a:rPr>
                  <a:t>GAUDIANO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FB6BBA8-9127-4BEA-95C2-BC98DE10FF3D}"/>
                  </a:ext>
                </a:extLst>
              </p:cNvPr>
              <p:cNvSpPr txBox="1"/>
              <p:nvPr/>
            </p:nvSpPr>
            <p:spPr>
              <a:xfrm>
                <a:off x="3229688" y="2047432"/>
                <a:ext cx="2014356" cy="288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70692"/>
                <a:r>
                  <a:rPr lang="en-US" sz="1000" i="1" dirty="0">
                    <a:solidFill>
                      <a:srgbClr val="FFFFFF"/>
                    </a:solidFill>
                    <a:latin typeface="Arial"/>
                    <a:cs typeface="Arial"/>
                  </a:rPr>
                  <a:t>Legal Manager</a:t>
                </a: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6C5E80B-E46D-47C0-ACE5-842607F86293}"/>
                </a:ext>
              </a:extLst>
            </p:cNvPr>
            <p:cNvSpPr/>
            <p:nvPr/>
          </p:nvSpPr>
          <p:spPr>
            <a:xfrm>
              <a:off x="3346759" y="2985991"/>
              <a:ext cx="610914" cy="726722"/>
            </a:xfrm>
            <a:prstGeom prst="rect">
              <a:avLst/>
            </a:prstGeom>
            <a:blipFill>
              <a:blip r:embed="rId9"/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870692"/>
              <a:endParaRPr lang="en-US" sz="1714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350983A-047D-4EA6-BADB-9B75FEEBB2AA}"/>
              </a:ext>
            </a:extLst>
          </p:cNvPr>
          <p:cNvGrpSpPr/>
          <p:nvPr/>
        </p:nvGrpSpPr>
        <p:grpSpPr>
          <a:xfrm>
            <a:off x="6935744" y="2983408"/>
            <a:ext cx="2556114" cy="876088"/>
            <a:chOff x="2424547" y="1455575"/>
            <a:chExt cx="2828295" cy="1025762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468F392C-1201-44B0-BF52-7562A8D77BCC}"/>
                </a:ext>
              </a:extLst>
            </p:cNvPr>
            <p:cNvSpPr/>
            <p:nvPr/>
          </p:nvSpPr>
          <p:spPr>
            <a:xfrm>
              <a:off x="2424547" y="1455575"/>
              <a:ext cx="2229226" cy="1025762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4796EBB-ED63-4AA3-A2D9-D94F21555529}"/>
                </a:ext>
              </a:extLst>
            </p:cNvPr>
            <p:cNvSpPr txBox="1"/>
            <p:nvPr/>
          </p:nvSpPr>
          <p:spPr>
            <a:xfrm>
              <a:off x="3238486" y="1696680"/>
              <a:ext cx="2014356" cy="314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143" b="1" dirty="0">
                  <a:solidFill>
                    <a:srgbClr val="FFFFFF"/>
                  </a:solidFill>
                  <a:latin typeface="Arial"/>
                  <a:cs typeface="Arial"/>
                </a:rPr>
                <a:t>VACANT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D7D91FE-F0B2-48C5-AA20-37D0F6594909}"/>
                </a:ext>
              </a:extLst>
            </p:cNvPr>
            <p:cNvSpPr txBox="1"/>
            <p:nvPr/>
          </p:nvSpPr>
          <p:spPr>
            <a:xfrm>
              <a:off x="3229688" y="1924942"/>
              <a:ext cx="2014356" cy="28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000" i="1" dirty="0">
                  <a:solidFill>
                    <a:srgbClr val="FFFFFF"/>
                  </a:solidFill>
                  <a:latin typeface="Arial"/>
                  <a:cs typeface="Arial"/>
                </a:rPr>
                <a:t>Legal Manager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4295113-AA0C-49B9-AB60-31238C6553F7}"/>
              </a:ext>
            </a:extLst>
          </p:cNvPr>
          <p:cNvGrpSpPr/>
          <p:nvPr/>
        </p:nvGrpSpPr>
        <p:grpSpPr>
          <a:xfrm>
            <a:off x="4805405" y="2990664"/>
            <a:ext cx="2541650" cy="876088"/>
            <a:chOff x="5046510" y="2961050"/>
            <a:chExt cx="2669174" cy="92004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52C8ACD-96A5-4295-9489-8AFE03A0566F}"/>
                </a:ext>
              </a:extLst>
            </p:cNvPr>
            <p:cNvGrpSpPr/>
            <p:nvPr/>
          </p:nvGrpSpPr>
          <p:grpSpPr>
            <a:xfrm>
              <a:off x="5046510" y="2961050"/>
              <a:ext cx="2669174" cy="920045"/>
              <a:chOff x="2424547" y="1455575"/>
              <a:chExt cx="2812291" cy="1025762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192A8D51-137B-4203-8783-4E601AC71644}"/>
                  </a:ext>
                </a:extLst>
              </p:cNvPr>
              <p:cNvSpPr/>
              <p:nvPr/>
            </p:nvSpPr>
            <p:spPr>
              <a:xfrm>
                <a:off x="2424547" y="1455575"/>
                <a:ext cx="2229226" cy="102576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70692"/>
                <a:endParaRPr lang="en-US" sz="1714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9B658DE-9F0C-4D07-989D-B96E58D44BB0}"/>
                  </a:ext>
                </a:extLst>
              </p:cNvPr>
              <p:cNvSpPr txBox="1"/>
              <p:nvPr/>
            </p:nvSpPr>
            <p:spPr>
              <a:xfrm>
                <a:off x="3174343" y="1722502"/>
                <a:ext cx="2014356" cy="314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70692"/>
                <a:r>
                  <a:rPr lang="en-US" sz="1143" b="1" dirty="0">
                    <a:solidFill>
                      <a:srgbClr val="FFFFFF"/>
                    </a:solidFill>
                    <a:latin typeface="Arial"/>
                    <a:cs typeface="Arial"/>
                  </a:rPr>
                  <a:t>MIGUEL BAYOT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7442D7F-D112-48FE-A79D-5966528C17FD}"/>
                  </a:ext>
                </a:extLst>
              </p:cNvPr>
              <p:cNvSpPr txBox="1"/>
              <p:nvPr/>
            </p:nvSpPr>
            <p:spPr>
              <a:xfrm>
                <a:off x="3222482" y="1970197"/>
                <a:ext cx="2014356" cy="288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70692"/>
                <a:r>
                  <a:rPr lang="en-US" sz="1000" i="1" dirty="0">
                    <a:solidFill>
                      <a:srgbClr val="FFFFFF"/>
                    </a:solidFill>
                    <a:latin typeface="Arial"/>
                    <a:cs typeface="Arial"/>
                  </a:rPr>
                  <a:t>Legal Manager</a:t>
                </a: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1B13842-2FB1-4BB4-B4B3-CBF8BECD2028}"/>
                </a:ext>
              </a:extLst>
            </p:cNvPr>
            <p:cNvSpPr/>
            <p:nvPr/>
          </p:nvSpPr>
          <p:spPr>
            <a:xfrm>
              <a:off x="5135473" y="3056246"/>
              <a:ext cx="616051" cy="729652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870692"/>
              <a:endParaRPr lang="en-US" sz="1714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ED39D9FD-2A96-451D-881D-5980D05545E1}"/>
              </a:ext>
            </a:extLst>
          </p:cNvPr>
          <p:cNvCxnSpPr>
            <a:stCxn id="64" idx="2"/>
            <a:endCxn id="72" idx="0"/>
          </p:cNvCxnSpPr>
          <p:nvPr/>
        </p:nvCxnSpPr>
        <p:spPr>
          <a:xfrm rot="5400000">
            <a:off x="2588990" y="1040035"/>
            <a:ext cx="601652" cy="3282456"/>
          </a:xfrm>
          <a:prstGeom prst="bentConnector3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id="{F05CC5D1-4591-439F-A1B1-94F65A1877EA}"/>
              </a:ext>
            </a:extLst>
          </p:cNvPr>
          <p:cNvCxnSpPr>
            <a:stCxn id="64" idx="2"/>
            <a:endCxn id="81" idx="0"/>
          </p:cNvCxnSpPr>
          <p:nvPr/>
        </p:nvCxnSpPr>
        <p:spPr>
          <a:xfrm rot="5400000">
            <a:off x="3643031" y="2094076"/>
            <a:ext cx="601652" cy="1174374"/>
          </a:xfrm>
          <a:prstGeom prst="bentConnector3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E7AB3330-A41A-4D8E-98A7-B589C7990038}"/>
              </a:ext>
            </a:extLst>
          </p:cNvPr>
          <p:cNvCxnSpPr>
            <a:stCxn id="64" idx="2"/>
            <a:endCxn id="95" idx="0"/>
          </p:cNvCxnSpPr>
          <p:nvPr/>
        </p:nvCxnSpPr>
        <p:spPr>
          <a:xfrm rot="16200000" flipH="1">
            <a:off x="4866784" y="2044694"/>
            <a:ext cx="610227" cy="1281711"/>
          </a:xfrm>
          <a:prstGeom prst="bentConnector3">
            <a:avLst/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9209B835-1E14-4F50-82E9-9C46E4196E37}"/>
              </a:ext>
            </a:extLst>
          </p:cNvPr>
          <p:cNvCxnSpPr>
            <a:cxnSpLocks/>
            <a:stCxn id="64" idx="2"/>
            <a:endCxn id="101" idx="0"/>
          </p:cNvCxnSpPr>
          <p:nvPr/>
        </p:nvCxnSpPr>
        <p:spPr>
          <a:xfrm rot="16200000" flipH="1">
            <a:off x="5935582" y="975897"/>
            <a:ext cx="602971" cy="3412049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0F06A4CC-B641-4B57-B140-D2437CA49878}"/>
              </a:ext>
            </a:extLst>
          </p:cNvPr>
          <p:cNvCxnSpPr>
            <a:stCxn id="64" idx="2"/>
            <a:endCxn id="37" idx="0"/>
          </p:cNvCxnSpPr>
          <p:nvPr/>
        </p:nvCxnSpPr>
        <p:spPr>
          <a:xfrm rot="5400000">
            <a:off x="2667764" y="2752867"/>
            <a:ext cx="2235711" cy="1490850"/>
          </a:xfrm>
          <a:prstGeom prst="bentConnector3">
            <a:avLst>
              <a:gd name="adj1" fmla="val 87175"/>
            </a:avLst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C46CF1D6-82B4-4D12-9746-151E02E44C7F}"/>
              </a:ext>
            </a:extLst>
          </p:cNvPr>
          <p:cNvCxnSpPr>
            <a:stCxn id="64" idx="2"/>
            <a:endCxn id="42" idx="0"/>
          </p:cNvCxnSpPr>
          <p:nvPr/>
        </p:nvCxnSpPr>
        <p:spPr>
          <a:xfrm rot="16200000" flipH="1">
            <a:off x="4089993" y="2821486"/>
            <a:ext cx="2236260" cy="1354159"/>
          </a:xfrm>
          <a:prstGeom prst="bentConnector3">
            <a:avLst>
              <a:gd name="adj1" fmla="val 87166"/>
            </a:avLst>
          </a:prstGeom>
          <a:ln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AB75906-D16E-4ABA-860A-185F9AF23E22}"/>
              </a:ext>
            </a:extLst>
          </p:cNvPr>
          <p:cNvGrpSpPr/>
          <p:nvPr/>
        </p:nvGrpSpPr>
        <p:grpSpPr>
          <a:xfrm>
            <a:off x="3264238" y="1463906"/>
            <a:ext cx="2718470" cy="916530"/>
            <a:chOff x="2424545" y="1512772"/>
            <a:chExt cx="2896280" cy="99335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6766D90F-7B0A-4BCB-80BB-6CBB55E1FB2F}"/>
                </a:ext>
              </a:extLst>
            </p:cNvPr>
            <p:cNvSpPr/>
            <p:nvPr/>
          </p:nvSpPr>
          <p:spPr>
            <a:xfrm>
              <a:off x="2424545" y="1512772"/>
              <a:ext cx="2699329" cy="993359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ABC3EBE-D58F-4BC4-9919-1172991378B0}"/>
                </a:ext>
              </a:extLst>
            </p:cNvPr>
            <p:cNvSpPr/>
            <p:nvPr/>
          </p:nvSpPr>
          <p:spPr>
            <a:xfrm>
              <a:off x="2554434" y="1606579"/>
              <a:ext cx="671340" cy="827062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000" r="-2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870692"/>
              <a:endParaRPr lang="en-US" sz="1714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91A0CF7-38EE-472C-A6BF-AFCE7BE98F62}"/>
                </a:ext>
              </a:extLst>
            </p:cNvPr>
            <p:cNvSpPr txBox="1"/>
            <p:nvPr/>
          </p:nvSpPr>
          <p:spPr>
            <a:xfrm>
              <a:off x="3263649" y="1768844"/>
              <a:ext cx="2014354" cy="37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619" b="1" dirty="0">
                  <a:solidFill>
                    <a:srgbClr val="FFFFFF"/>
                  </a:solidFill>
                  <a:latin typeface="Arial"/>
                  <a:cs typeface="Arial"/>
                </a:rPr>
                <a:t>DINO SEGUNDO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B7E90A2-3477-4038-AE90-C18679BD29B4}"/>
                </a:ext>
              </a:extLst>
            </p:cNvPr>
            <p:cNvSpPr txBox="1"/>
            <p:nvPr/>
          </p:nvSpPr>
          <p:spPr>
            <a:xfrm>
              <a:off x="3306471" y="2016538"/>
              <a:ext cx="2014354" cy="32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333" i="1" dirty="0">
                  <a:solidFill>
                    <a:srgbClr val="FFFFFF"/>
                  </a:solidFill>
                  <a:latin typeface="Arial"/>
                  <a:cs typeface="Arial"/>
                </a:rPr>
                <a:t>Legal Director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48336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6BA8784-EB49-4E38-AF51-3FDD3EF6456A}"/>
              </a:ext>
            </a:extLst>
          </p:cNvPr>
          <p:cNvSpPr txBox="1"/>
          <p:nvPr/>
        </p:nvSpPr>
        <p:spPr>
          <a:xfrm>
            <a:off x="250659" y="207814"/>
            <a:ext cx="878628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DINO MARTIN W. SEGUNDO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Legal Director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93443AF-C019-4EA1-A502-B2BD252A628F}"/>
              </a:ext>
            </a:extLst>
          </p:cNvPr>
          <p:cNvPicPr/>
          <p:nvPr/>
        </p:nvPicPr>
        <p:blipFill rotWithShape="1">
          <a:blip r:embed="rId6"/>
          <a:srcRect l="4846" t="25861" r="68904" b="14388"/>
          <a:stretch/>
        </p:blipFill>
        <p:spPr>
          <a:xfrm>
            <a:off x="631527" y="1305615"/>
            <a:ext cx="3572040" cy="43772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6E97486-60A9-495D-880F-E0299FD97AE5}"/>
              </a:ext>
            </a:extLst>
          </p:cNvPr>
          <p:cNvGrpSpPr/>
          <p:nvPr/>
        </p:nvGrpSpPr>
        <p:grpSpPr>
          <a:xfrm>
            <a:off x="4757589" y="2011564"/>
            <a:ext cx="4699737" cy="718687"/>
            <a:chOff x="4970460" y="2151828"/>
            <a:chExt cx="4935540" cy="75474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133FDB-CD05-4A32-A36C-CFDA03D58917}"/>
                </a:ext>
              </a:extLst>
            </p:cNvPr>
            <p:cNvSpPr txBox="1"/>
            <p:nvPr/>
          </p:nvSpPr>
          <p:spPr>
            <a:xfrm>
              <a:off x="4970460" y="2151828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EDUCATION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303334-4213-4F73-AB1E-FD17BAD0455F}"/>
                </a:ext>
              </a:extLst>
            </p:cNvPr>
            <p:cNvSpPr/>
            <p:nvPr/>
          </p:nvSpPr>
          <p:spPr>
            <a:xfrm>
              <a:off x="5105400" y="2409491"/>
              <a:ext cx="4800600" cy="4970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Bachelor of Laws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Bachelor of Arts, Major in Economics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7479F2-434C-4EF2-8EEE-805BCF42E266}"/>
              </a:ext>
            </a:extLst>
          </p:cNvPr>
          <p:cNvGrpSpPr/>
          <p:nvPr/>
        </p:nvGrpSpPr>
        <p:grpSpPr>
          <a:xfrm>
            <a:off x="4643803" y="1487756"/>
            <a:ext cx="3936349" cy="398837"/>
            <a:chOff x="4876800" y="1371307"/>
            <a:chExt cx="4133850" cy="4188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84C421-F4FC-4B9A-B0E9-05F37660EAA3}"/>
                </a:ext>
              </a:extLst>
            </p:cNvPr>
            <p:cNvSpPr txBox="1"/>
            <p:nvPr/>
          </p:nvSpPr>
          <p:spPr>
            <a:xfrm>
              <a:off x="4876800" y="1425228"/>
              <a:ext cx="2667000" cy="31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333" b="1" dirty="0">
                  <a:solidFill>
                    <a:srgbClr val="000000"/>
                  </a:solidFill>
                  <a:latin typeface="Arial"/>
                  <a:cs typeface="Arial"/>
                </a:rPr>
                <a:t>  20 </a:t>
              </a:r>
              <a:r>
                <a:rPr lang="en-US" sz="1333" b="1" cap="all" dirty="0">
                  <a:solidFill>
                    <a:srgbClr val="000000"/>
                  </a:solidFill>
                  <a:latin typeface="Arial"/>
                  <a:cs typeface="Arial"/>
                </a:rPr>
                <a:t>years in practice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F2AEE6F-CFFA-4CB8-BC7B-51C34EC1D4B9}"/>
                </a:ext>
              </a:extLst>
            </p:cNvPr>
            <p:cNvSpPr/>
            <p:nvPr/>
          </p:nvSpPr>
          <p:spPr>
            <a:xfrm>
              <a:off x="4876800" y="1371307"/>
              <a:ext cx="4133850" cy="418848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3FD77AC-6A80-4B20-BE04-FCEB70416CC1}"/>
              </a:ext>
            </a:extLst>
          </p:cNvPr>
          <p:cNvSpPr/>
          <p:nvPr/>
        </p:nvSpPr>
        <p:spPr>
          <a:xfrm>
            <a:off x="4630610" y="1980549"/>
            <a:ext cx="3936349" cy="837835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70692"/>
            <a:endParaRPr lang="en-US" sz="1714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634C13-CDC6-4A57-B1B6-018A9F8581B5}"/>
              </a:ext>
            </a:extLst>
          </p:cNvPr>
          <p:cNvGrpSpPr/>
          <p:nvPr/>
        </p:nvGrpSpPr>
        <p:grpSpPr>
          <a:xfrm>
            <a:off x="4643804" y="2912340"/>
            <a:ext cx="4759104" cy="796153"/>
            <a:chOff x="4876800" y="2706818"/>
            <a:chExt cx="4997885" cy="8360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72FEF6-D90D-446E-8E83-204AEB501B7E}"/>
                </a:ext>
              </a:extLst>
            </p:cNvPr>
            <p:cNvGrpSpPr/>
            <p:nvPr/>
          </p:nvGrpSpPr>
          <p:grpSpPr>
            <a:xfrm>
              <a:off x="4977245" y="2706818"/>
              <a:ext cx="4897440" cy="764569"/>
              <a:chOff x="4991100" y="3198634"/>
              <a:chExt cx="4897440" cy="764569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B3FF28F-144D-4270-83C3-93E97CE491F3}"/>
                  </a:ext>
                </a:extLst>
              </p:cNvPr>
              <p:cNvSpPr txBox="1"/>
              <p:nvPr/>
            </p:nvSpPr>
            <p:spPr>
              <a:xfrm>
                <a:off x="4991100" y="3198634"/>
                <a:ext cx="2667000" cy="37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70692"/>
                <a:r>
                  <a:rPr lang="en-US" sz="1714" b="1" dirty="0">
                    <a:solidFill>
                      <a:srgbClr val="000000"/>
                    </a:solidFill>
                    <a:latin typeface="Arial"/>
                    <a:cs typeface="Arial"/>
                  </a:rPr>
                  <a:t>WORK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7B932E-C17E-4A08-938A-46CDFF7AE0F9}"/>
                  </a:ext>
                </a:extLst>
              </p:cNvPr>
              <p:cNvSpPr/>
              <p:nvPr/>
            </p:nvSpPr>
            <p:spPr>
              <a:xfrm>
                <a:off x="5087940" y="3466119"/>
                <a:ext cx="4800600" cy="4970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870692"/>
                <a:r>
                  <a:rPr lang="en-US" sz="1238" dirty="0" err="1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Carag</a:t>
                </a:r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 </a:t>
                </a:r>
                <a:r>
                  <a:rPr lang="en-US" sz="1238" dirty="0" err="1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Caballes</a:t>
                </a:r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 </a:t>
                </a:r>
                <a:r>
                  <a:rPr lang="en-US" sz="1238" dirty="0" err="1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Jamora</a:t>
                </a:r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 &amp; Somera Law Offices</a:t>
                </a:r>
              </a:p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Soo Gutierrez </a:t>
                </a:r>
                <a:r>
                  <a:rPr lang="en-US" sz="1238" dirty="0" err="1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Leogardo</a:t>
                </a:r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 &amp; Lee Law Offices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B812753-F574-416E-B03B-24D05F384EAB}"/>
                </a:ext>
              </a:extLst>
            </p:cNvPr>
            <p:cNvSpPr/>
            <p:nvPr/>
          </p:nvSpPr>
          <p:spPr>
            <a:xfrm>
              <a:off x="4876800" y="2706819"/>
              <a:ext cx="4133850" cy="836098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A71168-0126-48F8-9D38-DBFC4D6AC4F5}"/>
              </a:ext>
            </a:extLst>
          </p:cNvPr>
          <p:cNvGrpSpPr/>
          <p:nvPr/>
        </p:nvGrpSpPr>
        <p:grpSpPr>
          <a:xfrm>
            <a:off x="4643804" y="3802449"/>
            <a:ext cx="5776031" cy="1733250"/>
            <a:chOff x="4930415" y="3545912"/>
            <a:chExt cx="6065835" cy="182021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9E1FECC-E5AA-4FDD-9F14-7264BCE63E29}"/>
                </a:ext>
              </a:extLst>
            </p:cNvPr>
            <p:cNvGrpSpPr/>
            <p:nvPr/>
          </p:nvGrpSpPr>
          <p:grpSpPr>
            <a:xfrm>
              <a:off x="4978835" y="3581672"/>
              <a:ext cx="6017415" cy="1784454"/>
              <a:chOff x="4978835" y="3581672"/>
              <a:chExt cx="6017415" cy="178445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88E2600-81E3-4457-B0AE-ADACA630BB5C}"/>
                  </a:ext>
                </a:extLst>
              </p:cNvPr>
              <p:cNvSpPr/>
              <p:nvPr/>
            </p:nvSpPr>
            <p:spPr>
              <a:xfrm>
                <a:off x="5131235" y="3868746"/>
                <a:ext cx="3484560" cy="1497380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Dispute Resolution</a:t>
                </a:r>
              </a:p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Litigation</a:t>
                </a:r>
              </a:p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Labor and Employment</a:t>
                </a:r>
              </a:p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Energy</a:t>
                </a:r>
              </a:p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Intellectual Property</a:t>
                </a:r>
              </a:p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Contracts</a:t>
                </a:r>
              </a:p>
              <a:p>
                <a:pPr defTabSz="870692"/>
                <a:endPara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496142-48AF-4C45-93E0-69632AD66AAC}"/>
                  </a:ext>
                </a:extLst>
              </p:cNvPr>
              <p:cNvSpPr txBox="1"/>
              <p:nvPr/>
            </p:nvSpPr>
            <p:spPr>
              <a:xfrm>
                <a:off x="4978835" y="3581672"/>
                <a:ext cx="2667000" cy="373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70692"/>
                <a:r>
                  <a:rPr lang="en-US" sz="1714" b="1" dirty="0">
                    <a:solidFill>
                      <a:srgbClr val="000000"/>
                    </a:solidFill>
                    <a:latin typeface="Arial"/>
                    <a:cs typeface="Arial"/>
                  </a:rPr>
                  <a:t>AREAS OF PRACTICE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5BE57EA-4CAA-49D3-A4B0-70981895DF80}"/>
                  </a:ext>
                </a:extLst>
              </p:cNvPr>
              <p:cNvSpPr/>
              <p:nvPr/>
            </p:nvSpPr>
            <p:spPr>
              <a:xfrm>
                <a:off x="6997340" y="3917490"/>
                <a:ext cx="3998910" cy="1097262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Commercial Law</a:t>
                </a:r>
              </a:p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Civil Law</a:t>
                </a:r>
              </a:p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Criminal Law</a:t>
                </a:r>
              </a:p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Administrative Law</a:t>
                </a:r>
              </a:p>
              <a:p>
                <a:pPr defTabSz="870692"/>
                <a:r>
                  <a:rPr lang="en-US" sz="1238" dirty="0">
                    <a:solidFill>
                      <a:srgbClr val="EEEEEE">
                        <a:lumMod val="10000"/>
                      </a:srgbClr>
                    </a:solidFill>
                    <a:latin typeface="Arial"/>
                    <a:cs typeface="Arial"/>
                  </a:rPr>
                  <a:t>Maritime Law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6DB5C87-6F19-463F-9308-171ED4D26532}"/>
                </a:ext>
              </a:extLst>
            </p:cNvPr>
            <p:cNvSpPr/>
            <p:nvPr/>
          </p:nvSpPr>
          <p:spPr>
            <a:xfrm>
              <a:off x="4930415" y="3545912"/>
              <a:ext cx="4133850" cy="1646458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8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6BA8784-EB49-4E38-AF51-3FDD3EF6456A}"/>
              </a:ext>
            </a:extLst>
          </p:cNvPr>
          <p:cNvSpPr txBox="1"/>
          <p:nvPr/>
        </p:nvSpPr>
        <p:spPr>
          <a:xfrm>
            <a:off x="250659" y="207814"/>
            <a:ext cx="878628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MARIA KAREN S. OLIDAN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Legal Manager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97486-60A9-495D-880F-E0299FD97AE5}"/>
              </a:ext>
            </a:extLst>
          </p:cNvPr>
          <p:cNvGrpSpPr/>
          <p:nvPr/>
        </p:nvGrpSpPr>
        <p:grpSpPr>
          <a:xfrm>
            <a:off x="4643803" y="1965698"/>
            <a:ext cx="4754157" cy="982954"/>
            <a:chOff x="4876800" y="1961605"/>
            <a:chExt cx="4992690" cy="103227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133FDB-CD05-4A32-A36C-CFDA03D58917}"/>
                </a:ext>
              </a:extLst>
            </p:cNvPr>
            <p:cNvSpPr txBox="1"/>
            <p:nvPr/>
          </p:nvSpPr>
          <p:spPr>
            <a:xfrm>
              <a:off x="4953000" y="2069674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EDUCATION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303334-4213-4F73-AB1E-FD17BAD0455F}"/>
                </a:ext>
              </a:extLst>
            </p:cNvPr>
            <p:cNvSpPr/>
            <p:nvPr/>
          </p:nvSpPr>
          <p:spPr>
            <a:xfrm>
              <a:off x="5068890" y="2396612"/>
              <a:ext cx="4800600" cy="4970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Juris Doctor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Bachelor of Arts, Major in Legal Management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3253A87-A6B3-4768-973A-BB5C83281B20}"/>
                </a:ext>
              </a:extLst>
            </p:cNvPr>
            <p:cNvSpPr/>
            <p:nvPr/>
          </p:nvSpPr>
          <p:spPr>
            <a:xfrm>
              <a:off x="4876800" y="1961605"/>
              <a:ext cx="4133850" cy="1032272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72FEF6-D90D-446E-8E83-204AEB501B7E}"/>
              </a:ext>
            </a:extLst>
          </p:cNvPr>
          <p:cNvGrpSpPr/>
          <p:nvPr/>
        </p:nvGrpSpPr>
        <p:grpSpPr>
          <a:xfrm>
            <a:off x="4645317" y="3027757"/>
            <a:ext cx="3936349" cy="1569288"/>
            <a:chOff x="4878390" y="3124226"/>
            <a:chExt cx="4133850" cy="164802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3FF28F-144D-4270-83C3-93E97CE491F3}"/>
                </a:ext>
              </a:extLst>
            </p:cNvPr>
            <p:cNvSpPr txBox="1"/>
            <p:nvPr/>
          </p:nvSpPr>
          <p:spPr>
            <a:xfrm>
              <a:off x="4991100" y="3198634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WORK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7B932E-C17E-4A08-938A-46CDFF7AE0F9}"/>
                </a:ext>
              </a:extLst>
            </p:cNvPr>
            <p:cNvSpPr/>
            <p:nvPr/>
          </p:nvSpPr>
          <p:spPr>
            <a:xfrm>
              <a:off x="5068890" y="3554373"/>
              <a:ext cx="3943350" cy="897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Department of Transportation and Communication (Director - Procurement and </a:t>
              </a:r>
              <a:r>
                <a:rPr lang="en-US" sz="1238" dirty="0" err="1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Asec</a:t>
              </a:r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. - Legal Affairs)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Court of Appeals</a:t>
              </a:r>
            </a:p>
            <a:p>
              <a:pPr defTabSz="870692"/>
              <a:r>
                <a:rPr lang="en-US" sz="1238" dirty="0" err="1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Villaraza</a:t>
              </a:r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 Cruz Marcelo &amp; </a:t>
              </a:r>
              <a:r>
                <a:rPr lang="en-US" sz="1238" dirty="0" err="1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Angangco</a:t>
              </a:r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 Law Offices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B6FB57C-5821-4B6A-9281-17D543DEC1EE}"/>
                </a:ext>
              </a:extLst>
            </p:cNvPr>
            <p:cNvSpPr/>
            <p:nvPr/>
          </p:nvSpPr>
          <p:spPr>
            <a:xfrm>
              <a:off x="4878390" y="3124226"/>
              <a:ext cx="4133850" cy="1648025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AD2DB8-7E83-49DE-8BC4-A0E75BEA1218}"/>
              </a:ext>
            </a:extLst>
          </p:cNvPr>
          <p:cNvGrpSpPr/>
          <p:nvPr/>
        </p:nvGrpSpPr>
        <p:grpSpPr>
          <a:xfrm>
            <a:off x="4643803" y="4676150"/>
            <a:ext cx="5968013" cy="1422863"/>
            <a:chOff x="4876800" y="4405120"/>
            <a:chExt cx="6267450" cy="149425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E2600-81E3-4457-B0AE-ADACA630BB5C}"/>
                </a:ext>
              </a:extLst>
            </p:cNvPr>
            <p:cNvSpPr/>
            <p:nvPr/>
          </p:nvSpPr>
          <p:spPr>
            <a:xfrm>
              <a:off x="5259390" y="4786760"/>
              <a:ext cx="3484560" cy="1112614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Contracts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Government Permits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Transportation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Immigration</a:t>
              </a:r>
            </a:p>
            <a:p>
              <a:pPr defTabSz="870692"/>
              <a:endParaRPr lang="en-US" sz="1333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496142-48AF-4C45-93E0-69632AD66AAC}"/>
                </a:ext>
              </a:extLst>
            </p:cNvPr>
            <p:cNvSpPr txBox="1"/>
            <p:nvPr/>
          </p:nvSpPr>
          <p:spPr>
            <a:xfrm>
              <a:off x="4878390" y="4430411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AREAS OF PRACTICE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5BE57EA-4CAA-49D3-A4B0-70981895DF80}"/>
                </a:ext>
              </a:extLst>
            </p:cNvPr>
            <p:cNvSpPr/>
            <p:nvPr/>
          </p:nvSpPr>
          <p:spPr>
            <a:xfrm>
              <a:off x="7145340" y="4808584"/>
              <a:ext cx="3998910" cy="89720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Intellectual Property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Land and Real Estate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Mining Law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Special Projects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4883DC5-ABF6-4A81-B0E7-1E0A0E052C2D}"/>
                </a:ext>
              </a:extLst>
            </p:cNvPr>
            <p:cNvSpPr/>
            <p:nvPr/>
          </p:nvSpPr>
          <p:spPr>
            <a:xfrm>
              <a:off x="4876800" y="4405120"/>
              <a:ext cx="4133850" cy="1414721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D6644-E053-46F1-8E5F-1D3C88049362}"/>
              </a:ext>
            </a:extLst>
          </p:cNvPr>
          <p:cNvGrpSpPr/>
          <p:nvPr/>
        </p:nvGrpSpPr>
        <p:grpSpPr>
          <a:xfrm>
            <a:off x="4643803" y="1487756"/>
            <a:ext cx="3936349" cy="398837"/>
            <a:chOff x="4876800" y="1371307"/>
            <a:chExt cx="4133850" cy="418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7DCA94-0F7C-4EE0-BB76-533A4D8C8257}"/>
                </a:ext>
              </a:extLst>
            </p:cNvPr>
            <p:cNvSpPr txBox="1"/>
            <p:nvPr/>
          </p:nvSpPr>
          <p:spPr>
            <a:xfrm>
              <a:off x="4876800" y="1425228"/>
              <a:ext cx="2667000" cy="31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333" b="1" dirty="0">
                  <a:solidFill>
                    <a:srgbClr val="000000"/>
                  </a:solidFill>
                  <a:latin typeface="Arial"/>
                  <a:cs typeface="Arial"/>
                </a:rPr>
                <a:t> 10 </a:t>
              </a:r>
              <a:r>
                <a:rPr lang="en-US" sz="1333" b="1" cap="all" dirty="0">
                  <a:solidFill>
                    <a:srgbClr val="000000"/>
                  </a:solidFill>
                  <a:latin typeface="Arial"/>
                  <a:cs typeface="Arial"/>
                </a:rPr>
                <a:t>years in practice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4CDB094E-20AA-48BC-B75B-0AC6BB2DF76E}"/>
                </a:ext>
              </a:extLst>
            </p:cNvPr>
            <p:cNvSpPr/>
            <p:nvPr/>
          </p:nvSpPr>
          <p:spPr>
            <a:xfrm>
              <a:off x="4876800" y="1371307"/>
              <a:ext cx="4133850" cy="418848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B2868432-0D44-48E5-9BF9-9B27E2126E7B}"/>
              </a:ext>
            </a:extLst>
          </p:cNvPr>
          <p:cNvPicPr/>
          <p:nvPr/>
        </p:nvPicPr>
        <p:blipFill rotWithShape="1">
          <a:blip r:embed="rId6"/>
          <a:srcRect l="7014" t="25470" r="69657" b="16710"/>
          <a:stretch/>
        </p:blipFill>
        <p:spPr bwMode="auto">
          <a:xfrm>
            <a:off x="574807" y="1469617"/>
            <a:ext cx="3379682" cy="4211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6BA8784-EB49-4E38-AF51-3FDD3EF6456A}"/>
              </a:ext>
            </a:extLst>
          </p:cNvPr>
          <p:cNvSpPr txBox="1"/>
          <p:nvPr/>
        </p:nvSpPr>
        <p:spPr>
          <a:xfrm>
            <a:off x="250659" y="207814"/>
            <a:ext cx="878628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CHRISTER JAMES RAY A. GAUDIANO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Legal Manager</a:t>
            </a:r>
            <a:endParaRPr lang="en-US" sz="2285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97486-60A9-495D-880F-E0299FD97AE5}"/>
              </a:ext>
            </a:extLst>
          </p:cNvPr>
          <p:cNvGrpSpPr/>
          <p:nvPr/>
        </p:nvGrpSpPr>
        <p:grpSpPr>
          <a:xfrm>
            <a:off x="4643803" y="1980540"/>
            <a:ext cx="4754157" cy="982954"/>
            <a:chOff x="4876800" y="1961605"/>
            <a:chExt cx="4992690" cy="103227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133FDB-CD05-4A32-A36C-CFDA03D58917}"/>
                </a:ext>
              </a:extLst>
            </p:cNvPr>
            <p:cNvSpPr txBox="1"/>
            <p:nvPr/>
          </p:nvSpPr>
          <p:spPr>
            <a:xfrm>
              <a:off x="4953000" y="2069674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EDUCATION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303334-4213-4F73-AB1E-FD17BAD0455F}"/>
                </a:ext>
              </a:extLst>
            </p:cNvPr>
            <p:cNvSpPr/>
            <p:nvPr/>
          </p:nvSpPr>
          <p:spPr>
            <a:xfrm>
              <a:off x="5068890" y="2396612"/>
              <a:ext cx="4800600" cy="4970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Bachelor of Laws	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Bachelor of Arts, Major in Legal Management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3253A87-A6B3-4768-973A-BB5C83281B20}"/>
                </a:ext>
              </a:extLst>
            </p:cNvPr>
            <p:cNvSpPr/>
            <p:nvPr/>
          </p:nvSpPr>
          <p:spPr>
            <a:xfrm>
              <a:off x="4876800" y="1961605"/>
              <a:ext cx="4133850" cy="1032272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72FEF6-D90D-446E-8E83-204AEB501B7E}"/>
              </a:ext>
            </a:extLst>
          </p:cNvPr>
          <p:cNvGrpSpPr/>
          <p:nvPr/>
        </p:nvGrpSpPr>
        <p:grpSpPr>
          <a:xfrm>
            <a:off x="4645318" y="3057442"/>
            <a:ext cx="4043674" cy="1569288"/>
            <a:chOff x="4878390" y="3124226"/>
            <a:chExt cx="4246560" cy="164802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3FF28F-144D-4270-83C3-93E97CE491F3}"/>
                </a:ext>
              </a:extLst>
            </p:cNvPr>
            <p:cNvSpPr txBox="1"/>
            <p:nvPr/>
          </p:nvSpPr>
          <p:spPr>
            <a:xfrm>
              <a:off x="4991100" y="3198634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WORK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7B932E-C17E-4A08-938A-46CDFF7AE0F9}"/>
                </a:ext>
              </a:extLst>
            </p:cNvPr>
            <p:cNvSpPr/>
            <p:nvPr/>
          </p:nvSpPr>
          <p:spPr>
            <a:xfrm>
              <a:off x="5068890" y="3507684"/>
              <a:ext cx="4056060" cy="8972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Air Juan Aviation, Inc.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Department of Tourism (Director and Chief of Staff)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Office of the Solicitor General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Divina Law Offices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B6FB57C-5821-4B6A-9281-17D543DEC1EE}"/>
                </a:ext>
              </a:extLst>
            </p:cNvPr>
            <p:cNvSpPr/>
            <p:nvPr/>
          </p:nvSpPr>
          <p:spPr>
            <a:xfrm>
              <a:off x="4878390" y="3124226"/>
              <a:ext cx="4133850" cy="1648025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AD2DB8-7E83-49DE-8BC4-A0E75BEA1218}"/>
              </a:ext>
            </a:extLst>
          </p:cNvPr>
          <p:cNvGrpSpPr/>
          <p:nvPr/>
        </p:nvGrpSpPr>
        <p:grpSpPr>
          <a:xfrm>
            <a:off x="4643803" y="4720676"/>
            <a:ext cx="3936349" cy="1785726"/>
            <a:chOff x="4876800" y="4424170"/>
            <a:chExt cx="4133850" cy="187532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E2600-81E3-4457-B0AE-ADACA630BB5C}"/>
                </a:ext>
              </a:extLst>
            </p:cNvPr>
            <p:cNvSpPr/>
            <p:nvPr/>
          </p:nvSpPr>
          <p:spPr>
            <a:xfrm>
              <a:off x="5259390" y="4786760"/>
              <a:ext cx="3484560" cy="151273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Government and Regulatory Work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Aviation and Transportation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Litigation and Negotiations 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Labor and Employment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Commercial Law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Contracts</a:t>
              </a:r>
            </a:p>
            <a:p>
              <a:pPr defTabSz="870692"/>
              <a:endParaRPr lang="en-US" sz="1333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496142-48AF-4C45-93E0-69632AD66AAC}"/>
                </a:ext>
              </a:extLst>
            </p:cNvPr>
            <p:cNvSpPr txBox="1"/>
            <p:nvPr/>
          </p:nvSpPr>
          <p:spPr>
            <a:xfrm>
              <a:off x="4878390" y="4430411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AREAS OF PRACTICE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4883DC5-ABF6-4A81-B0E7-1E0A0E052C2D}"/>
                </a:ext>
              </a:extLst>
            </p:cNvPr>
            <p:cNvSpPr/>
            <p:nvPr/>
          </p:nvSpPr>
          <p:spPr>
            <a:xfrm>
              <a:off x="4876800" y="4424170"/>
              <a:ext cx="4133850" cy="1648025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D6644-E053-46F1-8E5F-1D3C88049362}"/>
              </a:ext>
            </a:extLst>
          </p:cNvPr>
          <p:cNvGrpSpPr/>
          <p:nvPr/>
        </p:nvGrpSpPr>
        <p:grpSpPr>
          <a:xfrm>
            <a:off x="4643803" y="1487756"/>
            <a:ext cx="3936349" cy="398837"/>
            <a:chOff x="4876800" y="1371307"/>
            <a:chExt cx="4133850" cy="418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7DCA94-0F7C-4EE0-BB76-533A4D8C8257}"/>
                </a:ext>
              </a:extLst>
            </p:cNvPr>
            <p:cNvSpPr txBox="1"/>
            <p:nvPr/>
          </p:nvSpPr>
          <p:spPr>
            <a:xfrm>
              <a:off x="4876800" y="1425228"/>
              <a:ext cx="2667000" cy="31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333" dirty="0">
                  <a:solidFill>
                    <a:srgbClr val="000000"/>
                  </a:solidFill>
                  <a:latin typeface="Arial"/>
                  <a:cs typeface="Arial"/>
                </a:rPr>
                <a:t>  </a:t>
              </a:r>
              <a:r>
                <a:rPr lang="en-US" sz="1333" b="1" dirty="0">
                  <a:solidFill>
                    <a:srgbClr val="000000"/>
                  </a:solidFill>
                  <a:latin typeface="Arial"/>
                  <a:cs typeface="Arial"/>
                </a:rPr>
                <a:t>7 </a:t>
              </a:r>
              <a:r>
                <a:rPr lang="en-US" sz="1333" b="1" cap="all" dirty="0">
                  <a:solidFill>
                    <a:srgbClr val="000000"/>
                  </a:solidFill>
                  <a:latin typeface="Arial"/>
                  <a:cs typeface="Arial"/>
                </a:rPr>
                <a:t>years in practice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4CDB094E-20AA-48BC-B75B-0AC6BB2DF76E}"/>
                </a:ext>
              </a:extLst>
            </p:cNvPr>
            <p:cNvSpPr/>
            <p:nvPr/>
          </p:nvSpPr>
          <p:spPr>
            <a:xfrm>
              <a:off x="4876800" y="1371307"/>
              <a:ext cx="4133850" cy="418848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0BBB2A2-F72F-4161-8467-743E13F6A05B}"/>
              </a:ext>
            </a:extLst>
          </p:cNvPr>
          <p:cNvPicPr/>
          <p:nvPr/>
        </p:nvPicPr>
        <p:blipFill rotWithShape="1">
          <a:blip r:embed="rId6"/>
          <a:srcRect l="4648" t="27366" r="69390" b="13911"/>
          <a:stretch/>
        </p:blipFill>
        <p:spPr bwMode="auto">
          <a:xfrm>
            <a:off x="562333" y="1485789"/>
            <a:ext cx="3346049" cy="4211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46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6BA8784-EB49-4E38-AF51-3FDD3EF6456A}"/>
              </a:ext>
            </a:extLst>
          </p:cNvPr>
          <p:cNvSpPr txBox="1"/>
          <p:nvPr/>
        </p:nvSpPr>
        <p:spPr>
          <a:xfrm>
            <a:off x="250659" y="207814"/>
            <a:ext cx="878628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MIGUEL ROLANDO R. BAYOT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Legal Manager</a:t>
            </a:r>
            <a:endParaRPr lang="en-US" sz="1524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97486-60A9-495D-880F-E0299FD97AE5}"/>
              </a:ext>
            </a:extLst>
          </p:cNvPr>
          <p:cNvGrpSpPr/>
          <p:nvPr/>
        </p:nvGrpSpPr>
        <p:grpSpPr>
          <a:xfrm>
            <a:off x="4643803" y="1968642"/>
            <a:ext cx="4324542" cy="1076652"/>
            <a:chOff x="4876800" y="1961604"/>
            <a:chExt cx="4541520" cy="113067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133FDB-CD05-4A32-A36C-CFDA03D58917}"/>
                </a:ext>
              </a:extLst>
            </p:cNvPr>
            <p:cNvSpPr txBox="1"/>
            <p:nvPr/>
          </p:nvSpPr>
          <p:spPr>
            <a:xfrm>
              <a:off x="4953000" y="2069674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EDUCATION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303334-4213-4F73-AB1E-FD17BAD0455F}"/>
                </a:ext>
              </a:extLst>
            </p:cNvPr>
            <p:cNvSpPr/>
            <p:nvPr/>
          </p:nvSpPr>
          <p:spPr>
            <a:xfrm>
              <a:off x="4991100" y="2396612"/>
              <a:ext cx="4427220" cy="49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Juris Doctor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Bachelor of Science, Major in Management Engineering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3253A87-A6B3-4768-973A-BB5C83281B20}"/>
                </a:ext>
              </a:extLst>
            </p:cNvPr>
            <p:cNvSpPr/>
            <p:nvPr/>
          </p:nvSpPr>
          <p:spPr>
            <a:xfrm>
              <a:off x="4876800" y="1961604"/>
              <a:ext cx="4348480" cy="1130671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72FEF6-D90D-446E-8E83-204AEB501B7E}"/>
              </a:ext>
            </a:extLst>
          </p:cNvPr>
          <p:cNvGrpSpPr/>
          <p:nvPr/>
        </p:nvGrpSpPr>
        <p:grpSpPr>
          <a:xfrm>
            <a:off x="4666975" y="3145274"/>
            <a:ext cx="4140725" cy="950005"/>
            <a:chOff x="4878390" y="3124227"/>
            <a:chExt cx="4133850" cy="9976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3FF28F-144D-4270-83C3-93E97CE491F3}"/>
                </a:ext>
              </a:extLst>
            </p:cNvPr>
            <p:cNvSpPr txBox="1"/>
            <p:nvPr/>
          </p:nvSpPr>
          <p:spPr>
            <a:xfrm>
              <a:off x="4991100" y="3198634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WORK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7B932E-C17E-4A08-938A-46CDFF7AE0F9}"/>
                </a:ext>
              </a:extLst>
            </p:cNvPr>
            <p:cNvSpPr/>
            <p:nvPr/>
          </p:nvSpPr>
          <p:spPr>
            <a:xfrm>
              <a:off x="5068890" y="3507684"/>
              <a:ext cx="3854051" cy="49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Puno &amp; Puno Law Offices</a:t>
              </a:r>
            </a:p>
            <a:p>
              <a:pPr defTabSz="870692"/>
              <a:r>
                <a:rPr lang="en-US" sz="1238" dirty="0" err="1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Mannafoods</a:t>
              </a:r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, Inc.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B6FB57C-5821-4B6A-9281-17D543DEC1EE}"/>
                </a:ext>
              </a:extLst>
            </p:cNvPr>
            <p:cNvSpPr/>
            <p:nvPr/>
          </p:nvSpPr>
          <p:spPr>
            <a:xfrm>
              <a:off x="4878390" y="3124227"/>
              <a:ext cx="4133850" cy="997670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AD2DB8-7E83-49DE-8BC4-A0E75BEA1218}"/>
              </a:ext>
            </a:extLst>
          </p:cNvPr>
          <p:cNvGrpSpPr/>
          <p:nvPr/>
        </p:nvGrpSpPr>
        <p:grpSpPr>
          <a:xfrm>
            <a:off x="4643803" y="4159394"/>
            <a:ext cx="4140725" cy="1921806"/>
            <a:chOff x="4876800" y="4424170"/>
            <a:chExt cx="4133850" cy="201823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E2600-81E3-4457-B0AE-ADACA630BB5C}"/>
                </a:ext>
              </a:extLst>
            </p:cNvPr>
            <p:cNvSpPr/>
            <p:nvPr/>
          </p:nvSpPr>
          <p:spPr>
            <a:xfrm>
              <a:off x="5126040" y="4729610"/>
              <a:ext cx="3484560" cy="1712790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Energy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Corporation Law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Shipping and Transportation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Customs and Importation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Regulatory Work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Commercial Law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Contracts</a:t>
              </a:r>
            </a:p>
            <a:p>
              <a:pPr defTabSz="870692"/>
              <a:endParaRPr lang="en-US" sz="1333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496142-48AF-4C45-93E0-69632AD66AAC}"/>
                </a:ext>
              </a:extLst>
            </p:cNvPr>
            <p:cNvSpPr txBox="1"/>
            <p:nvPr/>
          </p:nvSpPr>
          <p:spPr>
            <a:xfrm>
              <a:off x="4878390" y="4430411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AREAS OF PRACTICE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4883DC5-ABF6-4A81-B0E7-1E0A0E052C2D}"/>
                </a:ext>
              </a:extLst>
            </p:cNvPr>
            <p:cNvSpPr/>
            <p:nvPr/>
          </p:nvSpPr>
          <p:spPr>
            <a:xfrm>
              <a:off x="4876800" y="4424170"/>
              <a:ext cx="4133850" cy="1865319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5D6644-E053-46F1-8E5F-1D3C88049362}"/>
              </a:ext>
            </a:extLst>
          </p:cNvPr>
          <p:cNvGrpSpPr/>
          <p:nvPr/>
        </p:nvGrpSpPr>
        <p:grpSpPr>
          <a:xfrm>
            <a:off x="4643803" y="1487756"/>
            <a:ext cx="4140725" cy="398837"/>
            <a:chOff x="4876800" y="1371307"/>
            <a:chExt cx="4133850" cy="4188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27DCA94-0F7C-4EE0-BB76-533A4D8C8257}"/>
                </a:ext>
              </a:extLst>
            </p:cNvPr>
            <p:cNvSpPr txBox="1"/>
            <p:nvPr/>
          </p:nvSpPr>
          <p:spPr>
            <a:xfrm>
              <a:off x="4876800" y="1425228"/>
              <a:ext cx="2667000" cy="312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333" b="1" cap="all" dirty="0">
                  <a:solidFill>
                    <a:srgbClr val="000000"/>
                  </a:solidFill>
                  <a:latin typeface="Arial"/>
                  <a:cs typeface="Arial"/>
                </a:rPr>
                <a:t> 5 years in practice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4CDB094E-20AA-48BC-B75B-0AC6BB2DF76E}"/>
                </a:ext>
              </a:extLst>
            </p:cNvPr>
            <p:cNvSpPr/>
            <p:nvPr/>
          </p:nvSpPr>
          <p:spPr>
            <a:xfrm>
              <a:off x="4876800" y="1371307"/>
              <a:ext cx="4133850" cy="418848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0D653E4-E9DC-40B7-94C7-8176124010CC}"/>
              </a:ext>
            </a:extLst>
          </p:cNvPr>
          <p:cNvPicPr/>
          <p:nvPr/>
        </p:nvPicPr>
        <p:blipFill rotWithShape="1">
          <a:blip r:embed="rId6"/>
          <a:srcRect l="4167" t="23374" r="69071" b="14482"/>
          <a:stretch/>
        </p:blipFill>
        <p:spPr bwMode="auto">
          <a:xfrm>
            <a:off x="549141" y="1319371"/>
            <a:ext cx="3401983" cy="4346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42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6BA8784-EB49-4E38-AF51-3FDD3EF6456A}"/>
              </a:ext>
            </a:extLst>
          </p:cNvPr>
          <p:cNvSpPr txBox="1"/>
          <p:nvPr/>
        </p:nvSpPr>
        <p:spPr>
          <a:xfrm>
            <a:off x="250659" y="207813"/>
            <a:ext cx="8786288" cy="1030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JENNIFER M. CABELING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Paralegal</a:t>
            </a:r>
            <a:endParaRPr lang="en-US" sz="1524" b="1" dirty="0">
              <a:solidFill>
                <a:srgbClr val="002060"/>
              </a:solidFill>
              <a:latin typeface="Arial"/>
              <a:cs typeface="Arial"/>
            </a:endParaRPr>
          </a:p>
          <a:p>
            <a:pPr defTabSz="870692"/>
            <a:endParaRPr lang="en-US" sz="2285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97486-60A9-495D-880F-E0299FD97AE5}"/>
              </a:ext>
            </a:extLst>
          </p:cNvPr>
          <p:cNvGrpSpPr/>
          <p:nvPr/>
        </p:nvGrpSpPr>
        <p:grpSpPr>
          <a:xfrm>
            <a:off x="4643803" y="1871452"/>
            <a:ext cx="4008909" cy="883140"/>
            <a:chOff x="4876800" y="1961605"/>
            <a:chExt cx="4210050" cy="92745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133FDB-CD05-4A32-A36C-CFDA03D58917}"/>
                </a:ext>
              </a:extLst>
            </p:cNvPr>
            <p:cNvSpPr txBox="1"/>
            <p:nvPr/>
          </p:nvSpPr>
          <p:spPr>
            <a:xfrm>
              <a:off x="4953000" y="2069674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EDUCATION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303334-4213-4F73-AB1E-FD17BAD0455F}"/>
                </a:ext>
              </a:extLst>
            </p:cNvPr>
            <p:cNvSpPr/>
            <p:nvPr/>
          </p:nvSpPr>
          <p:spPr>
            <a:xfrm>
              <a:off x="5068890" y="2341139"/>
              <a:ext cx="4017960" cy="497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Bachelor of Laws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Bachelor of Arts, Major in Political Science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3253A87-A6B3-4768-973A-BB5C83281B20}"/>
                </a:ext>
              </a:extLst>
            </p:cNvPr>
            <p:cNvSpPr/>
            <p:nvPr/>
          </p:nvSpPr>
          <p:spPr>
            <a:xfrm>
              <a:off x="4876800" y="1961605"/>
              <a:ext cx="4133850" cy="927450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72FEF6-D90D-446E-8E83-204AEB501B7E}"/>
              </a:ext>
            </a:extLst>
          </p:cNvPr>
          <p:cNvGrpSpPr/>
          <p:nvPr/>
        </p:nvGrpSpPr>
        <p:grpSpPr>
          <a:xfrm>
            <a:off x="4645317" y="2845169"/>
            <a:ext cx="3936349" cy="643555"/>
            <a:chOff x="4878390" y="3124227"/>
            <a:chExt cx="4133850" cy="67584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3FF28F-144D-4270-83C3-93E97CE491F3}"/>
                </a:ext>
              </a:extLst>
            </p:cNvPr>
            <p:cNvSpPr txBox="1"/>
            <p:nvPr/>
          </p:nvSpPr>
          <p:spPr>
            <a:xfrm>
              <a:off x="4991100" y="3141485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WORK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7B932E-C17E-4A08-938A-46CDFF7AE0F9}"/>
                </a:ext>
              </a:extLst>
            </p:cNvPr>
            <p:cNvSpPr/>
            <p:nvPr/>
          </p:nvSpPr>
          <p:spPr>
            <a:xfrm>
              <a:off x="5068890" y="3450534"/>
              <a:ext cx="3854051" cy="297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CEMEX Philippines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B6FB57C-5821-4B6A-9281-17D543DEC1EE}"/>
                </a:ext>
              </a:extLst>
            </p:cNvPr>
            <p:cNvSpPr/>
            <p:nvPr/>
          </p:nvSpPr>
          <p:spPr>
            <a:xfrm>
              <a:off x="4878390" y="3124227"/>
              <a:ext cx="4133850" cy="675845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AD2DB8-7E83-49DE-8BC4-A0E75BEA1218}"/>
              </a:ext>
            </a:extLst>
          </p:cNvPr>
          <p:cNvGrpSpPr/>
          <p:nvPr/>
        </p:nvGrpSpPr>
        <p:grpSpPr>
          <a:xfrm>
            <a:off x="4644559" y="3579300"/>
            <a:ext cx="4333436" cy="2016585"/>
            <a:chOff x="4953000" y="3999740"/>
            <a:chExt cx="4550860" cy="21177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E2600-81E3-4457-B0AE-ADACA630BB5C}"/>
                </a:ext>
              </a:extLst>
            </p:cNvPr>
            <p:cNvSpPr/>
            <p:nvPr/>
          </p:nvSpPr>
          <p:spPr>
            <a:xfrm>
              <a:off x="5139536" y="4390685"/>
              <a:ext cx="4364324" cy="1497379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Paralegal Work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Administrative Support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Document Control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Government and Court </a:t>
              </a:r>
              <a:r>
                <a:rPr lang="en-US" sz="1238" dirty="0" err="1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Liason</a:t>
              </a:r>
              <a:endParaRPr lang="en-US" sz="1238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endParaRP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Permits and License Monitoring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Assistance in Land Acquisitions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Legal Representative in Cebu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496142-48AF-4C45-93E0-69632AD66AAC}"/>
                </a:ext>
              </a:extLst>
            </p:cNvPr>
            <p:cNvSpPr txBox="1"/>
            <p:nvPr/>
          </p:nvSpPr>
          <p:spPr>
            <a:xfrm>
              <a:off x="5028406" y="4092473"/>
              <a:ext cx="317976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GENERAL FUNCTIONS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4883DC5-ABF6-4A81-B0E7-1E0A0E052C2D}"/>
                </a:ext>
              </a:extLst>
            </p:cNvPr>
            <p:cNvSpPr/>
            <p:nvPr/>
          </p:nvSpPr>
          <p:spPr>
            <a:xfrm>
              <a:off x="4953000" y="3999740"/>
              <a:ext cx="4133850" cy="2117764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A7F61B9-5242-4E0C-9BC2-5279E8CCA543}"/>
              </a:ext>
            </a:extLst>
          </p:cNvPr>
          <p:cNvPicPr/>
          <p:nvPr/>
        </p:nvPicPr>
        <p:blipFill rotWithShape="1">
          <a:blip r:embed="rId6"/>
          <a:srcRect l="5930" t="29646" r="69872" b="15622"/>
          <a:stretch/>
        </p:blipFill>
        <p:spPr bwMode="auto">
          <a:xfrm>
            <a:off x="562334" y="1728330"/>
            <a:ext cx="3244766" cy="3938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03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Rectangle 29" hidden="1">
            <a:extLst>
              <a:ext uri="{FF2B5EF4-FFF2-40B4-BE49-F238E27FC236}">
                <a16:creationId xmlns:a16="http://schemas.microsoft.com/office/drawing/2014/main" id="{C8EFDC48-2B4D-49B5-B055-3C978CF6C5D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1466" y="263769"/>
          <a:ext cx="146539" cy="146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24578" name="Rectangle 29" hidden="1">
                        <a:extLst>
                          <a:ext uri="{FF2B5EF4-FFF2-40B4-BE49-F238E27FC236}">
                            <a16:creationId xmlns:a16="http://schemas.microsoft.com/office/drawing/2014/main" id="{C8EFDC48-2B4D-49B5-B055-3C978CF6C5D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3769"/>
                        <a:ext cx="146539" cy="146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6BA8784-EB49-4E38-AF51-3FDD3EF6456A}"/>
              </a:ext>
            </a:extLst>
          </p:cNvPr>
          <p:cNvSpPr txBox="1"/>
          <p:nvPr/>
        </p:nvSpPr>
        <p:spPr>
          <a:xfrm>
            <a:off x="250659" y="207814"/>
            <a:ext cx="878628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692"/>
            <a:r>
              <a:rPr lang="en-US" sz="2285" b="1" dirty="0">
                <a:solidFill>
                  <a:srgbClr val="002060"/>
                </a:solidFill>
                <a:latin typeface="Arial"/>
                <a:cs typeface="Arial"/>
              </a:rPr>
              <a:t>MARRIE ANNE A. ASUNCION</a:t>
            </a:r>
          </a:p>
          <a:p>
            <a:pPr defTabSz="870692"/>
            <a:r>
              <a:rPr lang="en-US" sz="1524" dirty="0">
                <a:solidFill>
                  <a:srgbClr val="EEEEEE">
                    <a:lumMod val="25000"/>
                  </a:srgbClr>
                </a:solidFill>
                <a:latin typeface="Arial"/>
                <a:cs typeface="Arial"/>
              </a:rPr>
              <a:t>Legal Assistant</a:t>
            </a:r>
            <a:endParaRPr lang="en-US" sz="1524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E97486-60A9-495D-880F-E0299FD97AE5}"/>
              </a:ext>
            </a:extLst>
          </p:cNvPr>
          <p:cNvGrpSpPr/>
          <p:nvPr/>
        </p:nvGrpSpPr>
        <p:grpSpPr>
          <a:xfrm>
            <a:off x="4643803" y="1998431"/>
            <a:ext cx="4155812" cy="773979"/>
            <a:chOff x="4876800" y="1961605"/>
            <a:chExt cx="4210050" cy="8128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133FDB-CD05-4A32-A36C-CFDA03D58917}"/>
                </a:ext>
              </a:extLst>
            </p:cNvPr>
            <p:cNvSpPr txBox="1"/>
            <p:nvPr/>
          </p:nvSpPr>
          <p:spPr>
            <a:xfrm>
              <a:off x="4953000" y="2069674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EDUCATION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303334-4213-4F73-AB1E-FD17BAD0455F}"/>
                </a:ext>
              </a:extLst>
            </p:cNvPr>
            <p:cNvSpPr/>
            <p:nvPr/>
          </p:nvSpPr>
          <p:spPr>
            <a:xfrm>
              <a:off x="5068890" y="2364410"/>
              <a:ext cx="4017960" cy="297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Bachelor of Science, Major in Information Technology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3253A87-A6B3-4768-973A-BB5C83281B20}"/>
                </a:ext>
              </a:extLst>
            </p:cNvPr>
            <p:cNvSpPr/>
            <p:nvPr/>
          </p:nvSpPr>
          <p:spPr>
            <a:xfrm>
              <a:off x="4876800" y="1961605"/>
              <a:ext cx="4133850" cy="812812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72FEF6-D90D-446E-8E83-204AEB501B7E}"/>
              </a:ext>
            </a:extLst>
          </p:cNvPr>
          <p:cNvGrpSpPr/>
          <p:nvPr/>
        </p:nvGrpSpPr>
        <p:grpSpPr>
          <a:xfrm>
            <a:off x="4645317" y="2842333"/>
            <a:ext cx="4079080" cy="643555"/>
            <a:chOff x="4878390" y="3124227"/>
            <a:chExt cx="4133850" cy="67584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3FF28F-144D-4270-83C3-93E97CE491F3}"/>
                </a:ext>
              </a:extLst>
            </p:cNvPr>
            <p:cNvSpPr txBox="1"/>
            <p:nvPr/>
          </p:nvSpPr>
          <p:spPr>
            <a:xfrm>
              <a:off x="4991100" y="3141485"/>
              <a:ext cx="266700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WORK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97B932E-C17E-4A08-938A-46CDFF7AE0F9}"/>
                </a:ext>
              </a:extLst>
            </p:cNvPr>
            <p:cNvSpPr/>
            <p:nvPr/>
          </p:nvSpPr>
          <p:spPr>
            <a:xfrm>
              <a:off x="5068890" y="3450534"/>
              <a:ext cx="3854051" cy="297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Banco de Oro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B6FB57C-5821-4B6A-9281-17D543DEC1EE}"/>
                </a:ext>
              </a:extLst>
            </p:cNvPr>
            <p:cNvSpPr/>
            <p:nvPr/>
          </p:nvSpPr>
          <p:spPr>
            <a:xfrm>
              <a:off x="4878390" y="3124227"/>
              <a:ext cx="4133850" cy="675845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AD2DB8-7E83-49DE-8BC4-A0E75BEA1218}"/>
              </a:ext>
            </a:extLst>
          </p:cNvPr>
          <p:cNvGrpSpPr/>
          <p:nvPr/>
        </p:nvGrpSpPr>
        <p:grpSpPr>
          <a:xfrm>
            <a:off x="4644559" y="3567253"/>
            <a:ext cx="4499442" cy="1781072"/>
            <a:chOff x="4952999" y="4424171"/>
            <a:chExt cx="4537365" cy="18704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8E2600-81E3-4457-B0AE-ADACA630BB5C}"/>
                </a:ext>
              </a:extLst>
            </p:cNvPr>
            <p:cNvSpPr/>
            <p:nvPr/>
          </p:nvSpPr>
          <p:spPr>
            <a:xfrm>
              <a:off x="5126040" y="4781874"/>
              <a:ext cx="4364324" cy="1512732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Administrative Work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Paralegal Support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Docketing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Importation Immigration Documentation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Maintenance of Legal Calendar</a:t>
              </a:r>
            </a:p>
            <a:p>
              <a:pPr defTabSz="870692"/>
              <a:r>
                <a:rPr lang="en-US" sz="1238" dirty="0">
                  <a:solidFill>
                    <a:srgbClr val="EEEEEE">
                      <a:lumMod val="10000"/>
                    </a:srgbClr>
                  </a:solidFill>
                  <a:latin typeface="Arial"/>
                  <a:cs typeface="Arial"/>
                </a:rPr>
                <a:t>Logistics Support</a:t>
              </a:r>
            </a:p>
            <a:p>
              <a:pPr defTabSz="870692"/>
              <a:endParaRPr lang="en-US" sz="1333" dirty="0">
                <a:solidFill>
                  <a:srgbClr val="EEEEEE">
                    <a:lumMod val="10000"/>
                  </a:srgbClr>
                </a:solidFill>
                <a:latin typeface="Arial"/>
                <a:cs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D496142-48AF-4C45-93E0-69632AD66AAC}"/>
                </a:ext>
              </a:extLst>
            </p:cNvPr>
            <p:cNvSpPr txBox="1"/>
            <p:nvPr/>
          </p:nvSpPr>
          <p:spPr>
            <a:xfrm>
              <a:off x="5065919" y="4460082"/>
              <a:ext cx="3179760" cy="3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70692"/>
              <a:r>
                <a:rPr lang="en-US" sz="1714" b="1" dirty="0">
                  <a:solidFill>
                    <a:srgbClr val="000000"/>
                  </a:solidFill>
                  <a:latin typeface="Arial"/>
                  <a:cs typeface="Arial"/>
                </a:rPr>
                <a:t>GENERAL FUNCTIONS</a:t>
              </a: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4883DC5-ABF6-4A81-B0E7-1E0A0E052C2D}"/>
                </a:ext>
              </a:extLst>
            </p:cNvPr>
            <p:cNvSpPr/>
            <p:nvPr/>
          </p:nvSpPr>
          <p:spPr>
            <a:xfrm>
              <a:off x="4952999" y="4424171"/>
              <a:ext cx="4133850" cy="1678530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692"/>
              <a:endParaRPr lang="en-US" sz="1714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EDA3FA8-374F-4F81-9F9E-715FB2F6612D}"/>
              </a:ext>
            </a:extLst>
          </p:cNvPr>
          <p:cNvPicPr/>
          <p:nvPr/>
        </p:nvPicPr>
        <p:blipFill rotWithShape="1">
          <a:blip r:embed="rId6"/>
          <a:srcRect l="4487" t="27366" r="69551" b="14766"/>
          <a:stretch/>
        </p:blipFill>
        <p:spPr bwMode="auto">
          <a:xfrm>
            <a:off x="779257" y="1742633"/>
            <a:ext cx="3159734" cy="3886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48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3A2m3oQUaPENW.p74Uj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Blank">
  <a:themeElements>
    <a:clrScheme name="4_Blank 6">
      <a:dk1>
        <a:srgbClr val="000000"/>
      </a:dk1>
      <a:lt1>
        <a:srgbClr val="FFFFFF"/>
      </a:lt1>
      <a:dk2>
        <a:srgbClr val="577C96"/>
      </a:dk2>
      <a:lt2>
        <a:srgbClr val="808080"/>
      </a:lt2>
      <a:accent1>
        <a:srgbClr val="E2E2E2"/>
      </a:accent1>
      <a:accent2>
        <a:srgbClr val="D2E0E6"/>
      </a:accent2>
      <a:accent3>
        <a:srgbClr val="FFFFFF"/>
      </a:accent3>
      <a:accent4>
        <a:srgbClr val="000000"/>
      </a:accent4>
      <a:accent5>
        <a:srgbClr val="EEEEEE"/>
      </a:accent5>
      <a:accent6>
        <a:srgbClr val="BECBD0"/>
      </a:accent6>
      <a:hlink>
        <a:srgbClr val="000066"/>
      </a:hlink>
      <a:folHlink>
        <a:srgbClr val="ACC0D0"/>
      </a:folHlink>
    </a:clrScheme>
    <a:fontScheme name="4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3">
        <a:dk1>
          <a:srgbClr val="000000"/>
        </a:dk1>
        <a:lt1>
          <a:srgbClr val="FFFFFF"/>
        </a:lt1>
        <a:dk2>
          <a:srgbClr val="466BA8"/>
        </a:dk2>
        <a:lt2>
          <a:srgbClr val="808080"/>
        </a:lt2>
        <a:accent1>
          <a:srgbClr val="E2E2E2"/>
        </a:accent1>
        <a:accent2>
          <a:srgbClr val="D2E0E6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ECBD0"/>
        </a:accent6>
        <a:hlink>
          <a:srgbClr val="79A2B3"/>
        </a:hlink>
        <a:folHlink>
          <a:srgbClr val="ACC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4">
        <a:dk1>
          <a:srgbClr val="000000"/>
        </a:dk1>
        <a:lt1>
          <a:srgbClr val="FFFFFF"/>
        </a:lt1>
        <a:dk2>
          <a:srgbClr val="273E89"/>
        </a:dk2>
        <a:lt2>
          <a:srgbClr val="808080"/>
        </a:lt2>
        <a:accent1>
          <a:srgbClr val="E2E2E2"/>
        </a:accent1>
        <a:accent2>
          <a:srgbClr val="D2E0E6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ECBD0"/>
        </a:accent6>
        <a:hlink>
          <a:srgbClr val="79A2B3"/>
        </a:hlink>
        <a:folHlink>
          <a:srgbClr val="ACC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5">
        <a:dk1>
          <a:srgbClr val="000000"/>
        </a:dk1>
        <a:lt1>
          <a:srgbClr val="FFFFFF"/>
        </a:lt1>
        <a:dk2>
          <a:srgbClr val="577C96"/>
        </a:dk2>
        <a:lt2>
          <a:srgbClr val="808080"/>
        </a:lt2>
        <a:accent1>
          <a:srgbClr val="E2E2E2"/>
        </a:accent1>
        <a:accent2>
          <a:srgbClr val="D2E0E6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ECBD0"/>
        </a:accent6>
        <a:hlink>
          <a:srgbClr val="79A2B3"/>
        </a:hlink>
        <a:folHlink>
          <a:srgbClr val="ACC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6">
        <a:dk1>
          <a:srgbClr val="000000"/>
        </a:dk1>
        <a:lt1>
          <a:srgbClr val="FFFFFF"/>
        </a:lt1>
        <a:dk2>
          <a:srgbClr val="577C96"/>
        </a:dk2>
        <a:lt2>
          <a:srgbClr val="808080"/>
        </a:lt2>
        <a:accent1>
          <a:srgbClr val="E2E2E2"/>
        </a:accent1>
        <a:accent2>
          <a:srgbClr val="D2E0E6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ECBD0"/>
        </a:accent6>
        <a:hlink>
          <a:srgbClr val="000066"/>
        </a:hlink>
        <a:folHlink>
          <a:srgbClr val="ACC0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633</Words>
  <Application>Microsoft Office PowerPoint</Application>
  <PresentationFormat>On-screen Show (4:3)</PresentationFormat>
  <Paragraphs>206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5_Blank</vt:lpstr>
      <vt:lpstr>think-cell Slide</vt:lpstr>
      <vt:lpstr>LEGAL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Christer James Ray Gaudiano</dc:creator>
  <cp:lastModifiedBy>Christer James Ray Gaudiano</cp:lastModifiedBy>
  <cp:revision>4</cp:revision>
  <dcterms:created xsi:type="dcterms:W3CDTF">2019-08-15T08:04:35Z</dcterms:created>
  <dcterms:modified xsi:type="dcterms:W3CDTF">2019-08-15T12:09:54Z</dcterms:modified>
</cp:coreProperties>
</file>